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2" r:id="rId1"/>
  </p:sldMasterIdLst>
  <p:sldIdLst>
    <p:sldId id="256" r:id="rId2"/>
    <p:sldId id="265" r:id="rId3"/>
    <p:sldId id="266" r:id="rId4"/>
    <p:sldId id="267" r:id="rId5"/>
    <p:sldId id="257" r:id="rId6"/>
    <p:sldId id="258" r:id="rId7"/>
    <p:sldId id="259" r:id="rId8"/>
    <p:sldId id="260" r:id="rId9"/>
    <p:sldId id="261" r:id="rId10"/>
    <p:sldId id="262" r:id="rId11"/>
    <p:sldId id="26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846"/>
  </p:normalViewPr>
  <p:slideViewPr>
    <p:cSldViewPr snapToGrid="0" snapToObjects="1" showGuides="1">
      <p:cViewPr>
        <p:scale>
          <a:sx n="100" d="100"/>
          <a:sy n="100" d="100"/>
        </p:scale>
        <p:origin x="904" y="33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A48EB-EB08-5944-97D6-C647A28683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C7CF2E8-35E6-9048-8965-BE2F4F11F9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8760239-1C4C-0A4F-A725-5920D505C311}"/>
              </a:ext>
            </a:extLst>
          </p:cNvPr>
          <p:cNvSpPr>
            <a:spLocks noGrp="1"/>
          </p:cNvSpPr>
          <p:nvPr>
            <p:ph type="dt" sz="half" idx="10"/>
          </p:nvPr>
        </p:nvSpPr>
        <p:spPr/>
        <p:txBody>
          <a:bodyPr/>
          <a:lstStyle/>
          <a:p>
            <a:fld id="{5586B75A-687E-405C-8A0B-8D00578BA2C3}" type="datetimeFigureOut">
              <a:rPr lang="en-US" smtClean="0"/>
              <a:pPr/>
              <a:t>1/30/21</a:t>
            </a:fld>
            <a:endParaRPr lang="en-US" dirty="0"/>
          </a:p>
        </p:txBody>
      </p:sp>
      <p:sp>
        <p:nvSpPr>
          <p:cNvPr id="5" name="Footer Placeholder 4">
            <a:extLst>
              <a:ext uri="{FF2B5EF4-FFF2-40B4-BE49-F238E27FC236}">
                <a16:creationId xmlns:a16="http://schemas.microsoft.com/office/drawing/2014/main" id="{2F8F3F7B-DF04-2A4A-8D0C-0F3D060D2D7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104ED5B-8369-6D43-AC1B-4880A3D879DF}"/>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982857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46481-935C-7946-A80A-D872B576B13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5F6C2D6-8622-344E-BA9B-9E3FB08F854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176B7A-ADC5-B540-9D07-4C1FDB03571A}"/>
              </a:ext>
            </a:extLst>
          </p:cNvPr>
          <p:cNvSpPr>
            <a:spLocks noGrp="1"/>
          </p:cNvSpPr>
          <p:nvPr>
            <p:ph type="dt" sz="half" idx="10"/>
          </p:nvPr>
        </p:nvSpPr>
        <p:spPr/>
        <p:txBody>
          <a:bodyPr/>
          <a:lstStyle/>
          <a:p>
            <a:fld id="{5586B75A-687E-405C-8A0B-8D00578BA2C3}" type="datetimeFigureOut">
              <a:rPr lang="en-US" smtClean="0"/>
              <a:pPr/>
              <a:t>1/30/21</a:t>
            </a:fld>
            <a:endParaRPr lang="en-US" dirty="0"/>
          </a:p>
        </p:txBody>
      </p:sp>
      <p:sp>
        <p:nvSpPr>
          <p:cNvPr id="5" name="Footer Placeholder 4">
            <a:extLst>
              <a:ext uri="{FF2B5EF4-FFF2-40B4-BE49-F238E27FC236}">
                <a16:creationId xmlns:a16="http://schemas.microsoft.com/office/drawing/2014/main" id="{593D762F-FD15-744B-8391-6232DBF06CF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515F301-EAD3-814A-AAE5-6932DE6DE96F}"/>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7933998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78F7CDC-FDFF-634F-813B-E80005E6645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CB436E6-4E20-E844-BD74-A4AAB523F66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6E22B0-D291-1B42-BFF6-3392051E892C}"/>
              </a:ext>
            </a:extLst>
          </p:cNvPr>
          <p:cNvSpPr>
            <a:spLocks noGrp="1"/>
          </p:cNvSpPr>
          <p:nvPr>
            <p:ph type="dt" sz="half" idx="10"/>
          </p:nvPr>
        </p:nvSpPr>
        <p:spPr/>
        <p:txBody>
          <a:bodyPr/>
          <a:lstStyle/>
          <a:p>
            <a:fld id="{5586B75A-687E-405C-8A0B-8D00578BA2C3}" type="datetimeFigureOut">
              <a:rPr lang="en-US" smtClean="0"/>
              <a:pPr/>
              <a:t>1/30/21</a:t>
            </a:fld>
            <a:endParaRPr lang="en-US" dirty="0"/>
          </a:p>
        </p:txBody>
      </p:sp>
      <p:sp>
        <p:nvSpPr>
          <p:cNvPr id="5" name="Footer Placeholder 4">
            <a:extLst>
              <a:ext uri="{FF2B5EF4-FFF2-40B4-BE49-F238E27FC236}">
                <a16:creationId xmlns:a16="http://schemas.microsoft.com/office/drawing/2014/main" id="{6DADB427-4AD1-B443-9568-4229CF384CE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668282A-B697-4B48-BA69-7E3A0CE24476}"/>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751647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E64DC-569E-6940-8016-D84736D55A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B790C4B-F3C5-2D45-B57D-5CAAFECC32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0171BB-4575-8D44-A553-5B7FB64322E6}"/>
              </a:ext>
            </a:extLst>
          </p:cNvPr>
          <p:cNvSpPr>
            <a:spLocks noGrp="1"/>
          </p:cNvSpPr>
          <p:nvPr>
            <p:ph type="dt" sz="half" idx="10"/>
          </p:nvPr>
        </p:nvSpPr>
        <p:spPr/>
        <p:txBody>
          <a:bodyPr/>
          <a:lstStyle/>
          <a:p>
            <a:fld id="{5586B75A-687E-405C-8A0B-8D00578BA2C3}" type="datetimeFigureOut">
              <a:rPr lang="en-US" smtClean="0"/>
              <a:pPr/>
              <a:t>1/30/21</a:t>
            </a:fld>
            <a:endParaRPr lang="en-US" dirty="0"/>
          </a:p>
        </p:txBody>
      </p:sp>
      <p:sp>
        <p:nvSpPr>
          <p:cNvPr id="5" name="Footer Placeholder 4">
            <a:extLst>
              <a:ext uri="{FF2B5EF4-FFF2-40B4-BE49-F238E27FC236}">
                <a16:creationId xmlns:a16="http://schemas.microsoft.com/office/drawing/2014/main" id="{2EA7DD30-4BFE-224F-BBFA-9F5AD1DFA85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485FAD7-A9A9-F24B-8CFE-72ED8FCDB485}"/>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574117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41514-E369-4E45-B279-41F08B44672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B9DAF5F-EE54-F34A-8F36-DE17C56795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25B5A8-8946-D648-88D3-093B187DF10F}"/>
              </a:ext>
            </a:extLst>
          </p:cNvPr>
          <p:cNvSpPr>
            <a:spLocks noGrp="1"/>
          </p:cNvSpPr>
          <p:nvPr>
            <p:ph type="dt" sz="half" idx="10"/>
          </p:nvPr>
        </p:nvSpPr>
        <p:spPr/>
        <p:txBody>
          <a:bodyPr/>
          <a:lstStyle/>
          <a:p>
            <a:fld id="{5586B75A-687E-405C-8A0B-8D00578BA2C3}" type="datetimeFigureOut">
              <a:rPr lang="en-US" smtClean="0"/>
              <a:pPr/>
              <a:t>1/30/21</a:t>
            </a:fld>
            <a:endParaRPr lang="en-US" dirty="0"/>
          </a:p>
        </p:txBody>
      </p:sp>
      <p:sp>
        <p:nvSpPr>
          <p:cNvPr id="5" name="Footer Placeholder 4">
            <a:extLst>
              <a:ext uri="{FF2B5EF4-FFF2-40B4-BE49-F238E27FC236}">
                <a16:creationId xmlns:a16="http://schemas.microsoft.com/office/drawing/2014/main" id="{23A21CF8-5AD9-DE41-A6B2-5A457E111AE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AA72B0B-AF94-7F4C-AE38-2E4A8BB45DB2}"/>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042396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E6BBD-0922-3641-9121-11080583CD9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036C024-C05F-EA47-870A-FFF860C0BCD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4BD0825-64E1-A84E-8961-58EF64E5EE6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7D69CC5-0876-2948-8235-E8262C348E84}"/>
              </a:ext>
            </a:extLst>
          </p:cNvPr>
          <p:cNvSpPr>
            <a:spLocks noGrp="1"/>
          </p:cNvSpPr>
          <p:nvPr>
            <p:ph type="dt" sz="half" idx="10"/>
          </p:nvPr>
        </p:nvSpPr>
        <p:spPr/>
        <p:txBody>
          <a:bodyPr/>
          <a:lstStyle/>
          <a:p>
            <a:fld id="{5586B75A-687E-405C-8A0B-8D00578BA2C3}" type="datetimeFigureOut">
              <a:rPr lang="en-US" smtClean="0"/>
              <a:pPr/>
              <a:t>1/30/21</a:t>
            </a:fld>
            <a:endParaRPr lang="en-US" dirty="0"/>
          </a:p>
        </p:txBody>
      </p:sp>
      <p:sp>
        <p:nvSpPr>
          <p:cNvPr id="6" name="Footer Placeholder 5">
            <a:extLst>
              <a:ext uri="{FF2B5EF4-FFF2-40B4-BE49-F238E27FC236}">
                <a16:creationId xmlns:a16="http://schemas.microsoft.com/office/drawing/2014/main" id="{5EFB9827-11A1-044C-B1CD-19A94476B25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537F0AA-68CD-FE4B-A5B0-A88AF75A82BF}"/>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571142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1021A-6A45-6744-B61B-F19A533F939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6561A52-BF37-394C-BBBE-3F53A20AAB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4920AF0-46FB-0F49-ACB3-7EAEC7411DC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0F906D7-FF54-7D4E-A079-9BB42CF58E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10C91E5-2FCD-E24C-9FE1-51AB017D80B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A8D9C71-F1AA-0C40-BCC4-6E65D2FE0C6F}"/>
              </a:ext>
            </a:extLst>
          </p:cNvPr>
          <p:cNvSpPr>
            <a:spLocks noGrp="1"/>
          </p:cNvSpPr>
          <p:nvPr>
            <p:ph type="dt" sz="half" idx="10"/>
          </p:nvPr>
        </p:nvSpPr>
        <p:spPr/>
        <p:txBody>
          <a:bodyPr/>
          <a:lstStyle/>
          <a:p>
            <a:fld id="{5586B75A-687E-405C-8A0B-8D00578BA2C3}" type="datetimeFigureOut">
              <a:rPr lang="en-US" smtClean="0"/>
              <a:pPr/>
              <a:t>1/30/21</a:t>
            </a:fld>
            <a:endParaRPr lang="en-US" dirty="0"/>
          </a:p>
        </p:txBody>
      </p:sp>
      <p:sp>
        <p:nvSpPr>
          <p:cNvPr id="8" name="Footer Placeholder 7">
            <a:extLst>
              <a:ext uri="{FF2B5EF4-FFF2-40B4-BE49-F238E27FC236}">
                <a16:creationId xmlns:a16="http://schemas.microsoft.com/office/drawing/2014/main" id="{7C7E2D88-54A2-8344-B158-FA18D71AEB1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B24CC66-52CA-574A-B339-2234F55E6BFB}"/>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298817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E1F24-00FA-084F-BA5F-02795334DF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4A92CF3-2727-5B4B-9664-BA7FADB40F2C}"/>
              </a:ext>
            </a:extLst>
          </p:cNvPr>
          <p:cNvSpPr>
            <a:spLocks noGrp="1"/>
          </p:cNvSpPr>
          <p:nvPr>
            <p:ph type="dt" sz="half" idx="10"/>
          </p:nvPr>
        </p:nvSpPr>
        <p:spPr/>
        <p:txBody>
          <a:bodyPr/>
          <a:lstStyle/>
          <a:p>
            <a:fld id="{5586B75A-687E-405C-8A0B-8D00578BA2C3}" type="datetimeFigureOut">
              <a:rPr lang="en-US" smtClean="0"/>
              <a:pPr/>
              <a:t>1/30/21</a:t>
            </a:fld>
            <a:endParaRPr lang="en-US" dirty="0"/>
          </a:p>
        </p:txBody>
      </p:sp>
      <p:sp>
        <p:nvSpPr>
          <p:cNvPr id="4" name="Footer Placeholder 3">
            <a:extLst>
              <a:ext uri="{FF2B5EF4-FFF2-40B4-BE49-F238E27FC236}">
                <a16:creationId xmlns:a16="http://schemas.microsoft.com/office/drawing/2014/main" id="{E43603D0-2244-2B4B-8231-0C09FBB231B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1085B63-582F-FD4A-9E6D-1749CFA8233A}"/>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706519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C5048A-1436-A940-A6D5-74D8C228D1AD}"/>
              </a:ext>
            </a:extLst>
          </p:cNvPr>
          <p:cNvSpPr>
            <a:spLocks noGrp="1"/>
          </p:cNvSpPr>
          <p:nvPr>
            <p:ph type="dt" sz="half" idx="10"/>
          </p:nvPr>
        </p:nvSpPr>
        <p:spPr/>
        <p:txBody>
          <a:bodyPr/>
          <a:lstStyle/>
          <a:p>
            <a:fld id="{5586B75A-687E-405C-8A0B-8D00578BA2C3}" type="datetimeFigureOut">
              <a:rPr lang="en-US" smtClean="0"/>
              <a:pPr/>
              <a:t>1/30/21</a:t>
            </a:fld>
            <a:endParaRPr lang="en-US" dirty="0"/>
          </a:p>
        </p:txBody>
      </p:sp>
      <p:sp>
        <p:nvSpPr>
          <p:cNvPr id="3" name="Footer Placeholder 2">
            <a:extLst>
              <a:ext uri="{FF2B5EF4-FFF2-40B4-BE49-F238E27FC236}">
                <a16:creationId xmlns:a16="http://schemas.microsoft.com/office/drawing/2014/main" id="{9429E07D-D1B0-FB42-A8FC-D935156C051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58D0DE6-880C-C448-89A8-AF43F1A60AAD}"/>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879639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13897-616D-2A45-B89F-8A74314085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53CBDDD-116D-BF45-9400-4A92BECA7E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790ABA7-4F81-894E-BA27-393050F808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80C25A-3931-7241-A13D-EC4FC5BA1E3A}"/>
              </a:ext>
            </a:extLst>
          </p:cNvPr>
          <p:cNvSpPr>
            <a:spLocks noGrp="1"/>
          </p:cNvSpPr>
          <p:nvPr>
            <p:ph type="dt" sz="half" idx="10"/>
          </p:nvPr>
        </p:nvSpPr>
        <p:spPr/>
        <p:txBody>
          <a:bodyPr/>
          <a:lstStyle/>
          <a:p>
            <a:fld id="{5586B75A-687E-405C-8A0B-8D00578BA2C3}" type="datetimeFigureOut">
              <a:rPr lang="en-US" smtClean="0"/>
              <a:pPr/>
              <a:t>1/30/21</a:t>
            </a:fld>
            <a:endParaRPr lang="en-US" dirty="0"/>
          </a:p>
        </p:txBody>
      </p:sp>
      <p:sp>
        <p:nvSpPr>
          <p:cNvPr id="6" name="Footer Placeholder 5">
            <a:extLst>
              <a:ext uri="{FF2B5EF4-FFF2-40B4-BE49-F238E27FC236}">
                <a16:creationId xmlns:a16="http://schemas.microsoft.com/office/drawing/2014/main" id="{5593F865-C77D-D947-A0D7-2195C08B559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070C8C2-A446-4F4F-91A7-6550E456B7C7}"/>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511572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0DDA1-7C86-3D4C-B49D-239C4BEA91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6EBA86C-CF92-8845-BB08-F20FD31C23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31E213F-F1B2-C94F-A628-E880B33B5A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9CB0A3C-48D6-404B-AD69-92319A599660}"/>
              </a:ext>
            </a:extLst>
          </p:cNvPr>
          <p:cNvSpPr>
            <a:spLocks noGrp="1"/>
          </p:cNvSpPr>
          <p:nvPr>
            <p:ph type="dt" sz="half" idx="10"/>
          </p:nvPr>
        </p:nvSpPr>
        <p:spPr/>
        <p:txBody>
          <a:bodyPr/>
          <a:lstStyle/>
          <a:p>
            <a:fld id="{5586B75A-687E-405C-8A0B-8D00578BA2C3}" type="datetimeFigureOut">
              <a:rPr lang="en-US" smtClean="0"/>
              <a:pPr/>
              <a:t>1/30/21</a:t>
            </a:fld>
            <a:endParaRPr lang="en-US" dirty="0"/>
          </a:p>
        </p:txBody>
      </p:sp>
      <p:sp>
        <p:nvSpPr>
          <p:cNvPr id="6" name="Footer Placeholder 5">
            <a:extLst>
              <a:ext uri="{FF2B5EF4-FFF2-40B4-BE49-F238E27FC236}">
                <a16:creationId xmlns:a16="http://schemas.microsoft.com/office/drawing/2014/main" id="{A5EEB6D0-ADA3-9347-B03E-83618CE9BFF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E7A3A26-47C6-E244-8A0F-EA3102226B68}"/>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072269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12DB8B6-D533-A841-A953-DD972BFFFD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ED42914-25D6-504E-8093-250C44CB3ED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1B2C8D-3B5D-334A-B4DB-38ACC90C04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86B75A-687E-405C-8A0B-8D00578BA2C3}" type="datetimeFigureOut">
              <a:rPr lang="en-US" smtClean="0"/>
              <a:pPr/>
              <a:t>1/30/21</a:t>
            </a:fld>
            <a:endParaRPr lang="en-US" dirty="0"/>
          </a:p>
        </p:txBody>
      </p:sp>
      <p:sp>
        <p:nvSpPr>
          <p:cNvPr id="5" name="Footer Placeholder 4">
            <a:extLst>
              <a:ext uri="{FF2B5EF4-FFF2-40B4-BE49-F238E27FC236}">
                <a16:creationId xmlns:a16="http://schemas.microsoft.com/office/drawing/2014/main" id="{76FD372F-78C7-CD43-9F41-1275C7E083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BA89B4D6-6B1D-AA4A-A1C0-3E30D4D5A2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606934192"/>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AF2E4-B182-6A42-B6C0-F08BFFBB0565}"/>
              </a:ext>
            </a:extLst>
          </p:cNvPr>
          <p:cNvSpPr>
            <a:spLocks noGrp="1"/>
          </p:cNvSpPr>
          <p:nvPr>
            <p:ph type="ctrTitle"/>
          </p:nvPr>
        </p:nvSpPr>
        <p:spPr>
          <a:xfrm>
            <a:off x="1524000" y="2245809"/>
            <a:ext cx="9144000" cy="1564716"/>
          </a:xfrm>
        </p:spPr>
        <p:txBody>
          <a:bodyPr>
            <a:normAutofit/>
          </a:bodyPr>
          <a:lstStyle/>
          <a:p>
            <a:pPr algn="l"/>
            <a:r>
              <a:rPr lang="en-US" sz="4800" b="1"/>
              <a:t>Emmanuel Apostolic Church</a:t>
            </a:r>
          </a:p>
        </p:txBody>
      </p:sp>
      <p:sp>
        <p:nvSpPr>
          <p:cNvPr id="3" name="Subtitle 2">
            <a:extLst>
              <a:ext uri="{FF2B5EF4-FFF2-40B4-BE49-F238E27FC236}">
                <a16:creationId xmlns:a16="http://schemas.microsoft.com/office/drawing/2014/main" id="{DF117711-4B50-204F-AA4F-D9C6A0D886E8}"/>
              </a:ext>
            </a:extLst>
          </p:cNvPr>
          <p:cNvSpPr>
            <a:spLocks noGrp="1"/>
          </p:cNvSpPr>
          <p:nvPr>
            <p:ph type="subTitle" idx="1"/>
          </p:nvPr>
        </p:nvSpPr>
        <p:spPr>
          <a:xfrm>
            <a:off x="1524000" y="3947050"/>
            <a:ext cx="9144000" cy="572583"/>
          </a:xfrm>
        </p:spPr>
        <p:txBody>
          <a:bodyPr>
            <a:normAutofit/>
          </a:bodyPr>
          <a:lstStyle/>
          <a:p>
            <a:pPr algn="l"/>
            <a:r>
              <a:rPr lang="en-US" sz="2000" b="1"/>
              <a:t>Leadership Retreat</a:t>
            </a:r>
          </a:p>
        </p:txBody>
      </p:sp>
      <p:sp>
        <p:nvSpPr>
          <p:cNvPr id="8" name="Freeform 14">
            <a:extLst>
              <a:ext uri="{FF2B5EF4-FFF2-40B4-BE49-F238E27FC236}">
                <a16:creationId xmlns:a16="http://schemas.microsoft.com/office/drawing/2014/main" id="{C66F2F30-5DC0-44A0-BFA6-E12F46ED16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5920619" cy="2130951"/>
          </a:xfrm>
          <a:custGeom>
            <a:avLst/>
            <a:gdLst>
              <a:gd name="connsiteX0" fmla="*/ 0 w 5920619"/>
              <a:gd name="connsiteY0" fmla="*/ 0 h 2130951"/>
              <a:gd name="connsiteX1" fmla="*/ 3191370 w 5920619"/>
              <a:gd name="connsiteY1" fmla="*/ 0 h 2130951"/>
              <a:gd name="connsiteX2" fmla="*/ 3346315 w 5920619"/>
              <a:gd name="connsiteY2" fmla="*/ 0 h 2130951"/>
              <a:gd name="connsiteX3" fmla="*/ 5920619 w 5920619"/>
              <a:gd name="connsiteY3" fmla="*/ 0 h 2130951"/>
              <a:gd name="connsiteX4" fmla="*/ 4936971 w 5920619"/>
              <a:gd name="connsiteY4" fmla="*/ 2130951 h 2130951"/>
              <a:gd name="connsiteX5" fmla="*/ 0 w 5920619"/>
              <a:gd name="connsiteY5" fmla="*/ 2130951 h 213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20619" h="2130951">
                <a:moveTo>
                  <a:pt x="0" y="0"/>
                </a:moveTo>
                <a:lnTo>
                  <a:pt x="3191370" y="0"/>
                </a:lnTo>
                <a:lnTo>
                  <a:pt x="3346315" y="0"/>
                </a:lnTo>
                <a:lnTo>
                  <a:pt x="5920619" y="0"/>
                </a:lnTo>
                <a:lnTo>
                  <a:pt x="4936971" y="2130951"/>
                </a:lnTo>
                <a:lnTo>
                  <a:pt x="0" y="2130951"/>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21">
            <a:extLst>
              <a:ext uri="{FF2B5EF4-FFF2-40B4-BE49-F238E27FC236}">
                <a16:creationId xmlns:a16="http://schemas.microsoft.com/office/drawing/2014/main" id="{85872F57-7F42-4F97-8391-DDC8D0054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39" y="0"/>
            <a:ext cx="7094160" cy="2130952"/>
          </a:xfrm>
          <a:custGeom>
            <a:avLst/>
            <a:gdLst>
              <a:gd name="connsiteX0" fmla="*/ 4417853 w 7094160"/>
              <a:gd name="connsiteY0" fmla="*/ 0 h 2130952"/>
              <a:gd name="connsiteX1" fmla="*/ 7094160 w 7094160"/>
              <a:gd name="connsiteY1" fmla="*/ 0 h 2130952"/>
              <a:gd name="connsiteX2" fmla="*/ 7094160 w 7094160"/>
              <a:gd name="connsiteY2" fmla="*/ 2130552 h 2130952"/>
              <a:gd name="connsiteX3" fmla="*/ 5920619 w 7094160"/>
              <a:gd name="connsiteY3" fmla="*/ 2130552 h 2130952"/>
              <a:gd name="connsiteX4" fmla="*/ 5920619 w 7094160"/>
              <a:gd name="connsiteY4" fmla="*/ 2130952 h 2130952"/>
              <a:gd name="connsiteX5" fmla="*/ 2729249 w 7094160"/>
              <a:gd name="connsiteY5" fmla="*/ 2130952 h 2130952"/>
              <a:gd name="connsiteX6" fmla="*/ 2574304 w 7094160"/>
              <a:gd name="connsiteY6" fmla="*/ 2130952 h 2130952"/>
              <a:gd name="connsiteX7" fmla="*/ 0 w 7094160"/>
              <a:gd name="connsiteY7" fmla="*/ 2130952 h 2130952"/>
              <a:gd name="connsiteX8" fmla="*/ 983648 w 7094160"/>
              <a:gd name="connsiteY8" fmla="*/ 1 h 2130952"/>
              <a:gd name="connsiteX9" fmla="*/ 4417853 w 7094160"/>
              <a:gd name="connsiteY9" fmla="*/ 1 h 2130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94160" h="2130952">
                <a:moveTo>
                  <a:pt x="4417853" y="0"/>
                </a:moveTo>
                <a:lnTo>
                  <a:pt x="7094160" y="0"/>
                </a:lnTo>
                <a:lnTo>
                  <a:pt x="7094160" y="2130552"/>
                </a:lnTo>
                <a:lnTo>
                  <a:pt x="5920619" y="2130552"/>
                </a:lnTo>
                <a:lnTo>
                  <a:pt x="5920619" y="2130952"/>
                </a:lnTo>
                <a:lnTo>
                  <a:pt x="2729249" y="2130952"/>
                </a:lnTo>
                <a:lnTo>
                  <a:pt x="2574304" y="2130952"/>
                </a:lnTo>
                <a:lnTo>
                  <a:pt x="0" y="2130952"/>
                </a:lnTo>
                <a:lnTo>
                  <a:pt x="983648" y="1"/>
                </a:lnTo>
                <a:lnTo>
                  <a:pt x="4417853" y="1"/>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Freeform: Shape 11">
            <a:extLst>
              <a:ext uri="{FF2B5EF4-FFF2-40B4-BE49-F238E27FC236}">
                <a16:creationId xmlns:a16="http://schemas.microsoft.com/office/drawing/2014/main" id="{04DC2037-48A0-4F22-B9D4-8EAEBC780A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49721" y="4682920"/>
            <a:ext cx="4522796" cy="2175080"/>
          </a:xfrm>
          <a:custGeom>
            <a:avLst/>
            <a:gdLst>
              <a:gd name="connsiteX0" fmla="*/ 3515449 w 4522796"/>
              <a:gd name="connsiteY0" fmla="*/ 0 h 2175080"/>
              <a:gd name="connsiteX1" fmla="*/ 0 w 4522796"/>
              <a:gd name="connsiteY1" fmla="*/ 0 h 2175080"/>
              <a:gd name="connsiteX2" fmla="*/ 0 w 4522796"/>
              <a:gd name="connsiteY2" fmla="*/ 2175080 h 2175080"/>
              <a:gd name="connsiteX3" fmla="*/ 4522796 w 4522796"/>
              <a:gd name="connsiteY3" fmla="*/ 2175080 h 2175080"/>
            </a:gdLst>
            <a:ahLst/>
            <a:cxnLst>
              <a:cxn ang="0">
                <a:pos x="connsiteX0" y="connsiteY0"/>
              </a:cxn>
              <a:cxn ang="0">
                <a:pos x="connsiteX1" y="connsiteY1"/>
              </a:cxn>
              <a:cxn ang="0">
                <a:pos x="connsiteX2" y="connsiteY2"/>
              </a:cxn>
              <a:cxn ang="0">
                <a:pos x="connsiteX3" y="connsiteY3"/>
              </a:cxn>
            </a:cxnLst>
            <a:rect l="l" t="t" r="r" b="b"/>
            <a:pathLst>
              <a:path w="4522796" h="2175080">
                <a:moveTo>
                  <a:pt x="3515449" y="0"/>
                </a:moveTo>
                <a:lnTo>
                  <a:pt x="0" y="0"/>
                </a:lnTo>
                <a:lnTo>
                  <a:pt x="0" y="2175080"/>
                </a:lnTo>
                <a:lnTo>
                  <a:pt x="4522796" y="217508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p>
        </p:txBody>
      </p:sp>
      <p:sp>
        <p:nvSpPr>
          <p:cNvPr id="14" name="Freeform 22">
            <a:extLst>
              <a:ext uri="{FF2B5EF4-FFF2-40B4-BE49-F238E27FC236}">
                <a16:creationId xmlns:a16="http://schemas.microsoft.com/office/drawing/2014/main" id="{0006CBFD-ADA0-43D1-9332-9C34CA1C76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66810" y="4682920"/>
            <a:ext cx="5925190" cy="2175080"/>
          </a:xfrm>
          <a:custGeom>
            <a:avLst/>
            <a:gdLst>
              <a:gd name="connsiteX0" fmla="*/ 1007347 w 5925190"/>
              <a:gd name="connsiteY0" fmla="*/ 0 h 2175080"/>
              <a:gd name="connsiteX1" fmla="*/ 5925190 w 5925190"/>
              <a:gd name="connsiteY1" fmla="*/ 0 h 2175080"/>
              <a:gd name="connsiteX2" fmla="*/ 5925190 w 5925190"/>
              <a:gd name="connsiteY2" fmla="*/ 2175080 h 2175080"/>
              <a:gd name="connsiteX3" fmla="*/ 0 w 5925190"/>
              <a:gd name="connsiteY3" fmla="*/ 2175080 h 2175080"/>
            </a:gdLst>
            <a:ahLst/>
            <a:cxnLst>
              <a:cxn ang="0">
                <a:pos x="connsiteX0" y="connsiteY0"/>
              </a:cxn>
              <a:cxn ang="0">
                <a:pos x="connsiteX1" y="connsiteY1"/>
              </a:cxn>
              <a:cxn ang="0">
                <a:pos x="connsiteX2" y="connsiteY2"/>
              </a:cxn>
              <a:cxn ang="0">
                <a:pos x="connsiteX3" y="connsiteY3"/>
              </a:cxn>
            </a:cxnLst>
            <a:rect l="l" t="t" r="r" b="b"/>
            <a:pathLst>
              <a:path w="5925190" h="2175080">
                <a:moveTo>
                  <a:pt x="1007347" y="0"/>
                </a:moveTo>
                <a:lnTo>
                  <a:pt x="5925190" y="0"/>
                </a:lnTo>
                <a:lnTo>
                  <a:pt x="5925190" y="2175080"/>
                </a:lnTo>
                <a:lnTo>
                  <a:pt x="0" y="217508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25">
            <a:extLst>
              <a:ext uri="{FF2B5EF4-FFF2-40B4-BE49-F238E27FC236}">
                <a16:creationId xmlns:a16="http://schemas.microsoft.com/office/drawing/2014/main" id="{2B931666-F28F-45F3-A074-66D2272D58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2920"/>
            <a:ext cx="7114535" cy="2175080"/>
          </a:xfrm>
          <a:custGeom>
            <a:avLst/>
            <a:gdLst>
              <a:gd name="connsiteX0" fmla="*/ 0 w 7114535"/>
              <a:gd name="connsiteY0" fmla="*/ 0 h 2175080"/>
              <a:gd name="connsiteX1" fmla="*/ 1189345 w 7114535"/>
              <a:gd name="connsiteY1" fmla="*/ 0 h 2175080"/>
              <a:gd name="connsiteX2" fmla="*/ 7114535 w 7114535"/>
              <a:gd name="connsiteY2" fmla="*/ 0 h 2175080"/>
              <a:gd name="connsiteX3" fmla="*/ 6107188 w 7114535"/>
              <a:gd name="connsiteY3" fmla="*/ 2175080 h 2175080"/>
              <a:gd name="connsiteX4" fmla="*/ 1189345 w 7114535"/>
              <a:gd name="connsiteY4" fmla="*/ 2175080 h 2175080"/>
              <a:gd name="connsiteX5" fmla="*/ 0 w 7114535"/>
              <a:gd name="connsiteY5" fmla="*/ 2175080 h 217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4535" h="2175080">
                <a:moveTo>
                  <a:pt x="0" y="0"/>
                </a:moveTo>
                <a:lnTo>
                  <a:pt x="1189345" y="0"/>
                </a:lnTo>
                <a:lnTo>
                  <a:pt x="7114535" y="0"/>
                </a:lnTo>
                <a:lnTo>
                  <a:pt x="6107188" y="2175080"/>
                </a:lnTo>
                <a:lnTo>
                  <a:pt x="1189345" y="2175080"/>
                </a:lnTo>
                <a:lnTo>
                  <a:pt x="0" y="2175080"/>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48606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79F7551-E956-43CB-8F36-268A5DA443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80677D43-DB57-4254-BD60-C0C10917DB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155" y="457200"/>
            <a:ext cx="7898845" cy="5909113"/>
          </a:xfrm>
          <a:custGeom>
            <a:avLst/>
            <a:gdLst>
              <a:gd name="connsiteX0" fmla="*/ 3848214 w 7898845"/>
              <a:gd name="connsiteY0" fmla="*/ 0 h 5909113"/>
              <a:gd name="connsiteX1" fmla="*/ 7898845 w 7898845"/>
              <a:gd name="connsiteY1" fmla="*/ 0 h 5909113"/>
              <a:gd name="connsiteX2" fmla="*/ 7898845 w 7898845"/>
              <a:gd name="connsiteY2" fmla="*/ 5907437 h 5909113"/>
              <a:gd name="connsiteX3" fmla="*/ 7778213 w 7898845"/>
              <a:gd name="connsiteY3" fmla="*/ 5907437 h 5909113"/>
              <a:gd name="connsiteX4" fmla="*/ 7778213 w 7898845"/>
              <a:gd name="connsiteY4" fmla="*/ 5909093 h 5909113"/>
              <a:gd name="connsiteX5" fmla="*/ 7485321 w 7898845"/>
              <a:gd name="connsiteY5" fmla="*/ 5909093 h 5909113"/>
              <a:gd name="connsiteX6" fmla="*/ 7485321 w 7898845"/>
              <a:gd name="connsiteY6" fmla="*/ 5909094 h 5909113"/>
              <a:gd name="connsiteX7" fmla="*/ 4228895 w 7898845"/>
              <a:gd name="connsiteY7" fmla="*/ 5909094 h 5909113"/>
              <a:gd name="connsiteX8" fmla="*/ 4228895 w 7898845"/>
              <a:gd name="connsiteY8" fmla="*/ 5909112 h 5909113"/>
              <a:gd name="connsiteX9" fmla="*/ 3936003 w 7898845"/>
              <a:gd name="connsiteY9" fmla="*/ 5909112 h 5909113"/>
              <a:gd name="connsiteX10" fmla="*/ 3936003 w 7898845"/>
              <a:gd name="connsiteY10" fmla="*/ 5909113 h 5909113"/>
              <a:gd name="connsiteX11" fmla="*/ 0 w 7898845"/>
              <a:gd name="connsiteY11" fmla="*/ 5909113 h 5909113"/>
              <a:gd name="connsiteX12" fmla="*/ 2796838 w 7898845"/>
              <a:gd name="connsiteY12" fmla="*/ 1676 h 5909113"/>
              <a:gd name="connsiteX13" fmla="*/ 2916686 w 7898845"/>
              <a:gd name="connsiteY13" fmla="*/ 1676 h 5909113"/>
              <a:gd name="connsiteX14" fmla="*/ 2917470 w 7898845"/>
              <a:gd name="connsiteY14" fmla="*/ 20 h 5909113"/>
              <a:gd name="connsiteX15" fmla="*/ 3210362 w 7898845"/>
              <a:gd name="connsiteY15" fmla="*/ 20 h 5909113"/>
              <a:gd name="connsiteX16" fmla="*/ 3210362 w 7898845"/>
              <a:gd name="connsiteY16" fmla="*/ 19 h 5909113"/>
              <a:gd name="connsiteX17" fmla="*/ 3555322 w 7898845"/>
              <a:gd name="connsiteY17" fmla="*/ 19 h 5909113"/>
              <a:gd name="connsiteX18" fmla="*/ 3555322 w 7898845"/>
              <a:gd name="connsiteY18" fmla="*/ 1 h 5909113"/>
              <a:gd name="connsiteX19" fmla="*/ 3848214 w 7898845"/>
              <a:gd name="connsiteY19" fmla="*/ 1 h 5909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98845" h="5909113">
                <a:moveTo>
                  <a:pt x="3848214" y="0"/>
                </a:moveTo>
                <a:lnTo>
                  <a:pt x="7898845" y="0"/>
                </a:lnTo>
                <a:lnTo>
                  <a:pt x="7898845" y="5907437"/>
                </a:lnTo>
                <a:lnTo>
                  <a:pt x="7778213" y="5907437"/>
                </a:lnTo>
                <a:lnTo>
                  <a:pt x="7778213" y="5909093"/>
                </a:lnTo>
                <a:lnTo>
                  <a:pt x="7485321" y="5909093"/>
                </a:lnTo>
                <a:lnTo>
                  <a:pt x="7485321" y="5909094"/>
                </a:lnTo>
                <a:lnTo>
                  <a:pt x="4228895" y="5909094"/>
                </a:lnTo>
                <a:lnTo>
                  <a:pt x="4228895" y="5909112"/>
                </a:lnTo>
                <a:lnTo>
                  <a:pt x="3936003" y="5909112"/>
                </a:lnTo>
                <a:lnTo>
                  <a:pt x="3936003" y="5909113"/>
                </a:lnTo>
                <a:lnTo>
                  <a:pt x="0" y="5909113"/>
                </a:lnTo>
                <a:lnTo>
                  <a:pt x="2796838" y="1676"/>
                </a:lnTo>
                <a:lnTo>
                  <a:pt x="2916686" y="1676"/>
                </a:lnTo>
                <a:lnTo>
                  <a:pt x="2917470" y="20"/>
                </a:lnTo>
                <a:lnTo>
                  <a:pt x="3210362" y="20"/>
                </a:lnTo>
                <a:lnTo>
                  <a:pt x="3210362" y="19"/>
                </a:lnTo>
                <a:lnTo>
                  <a:pt x="3555322" y="19"/>
                </a:lnTo>
                <a:lnTo>
                  <a:pt x="3555322" y="1"/>
                </a:lnTo>
                <a:lnTo>
                  <a:pt x="3848214" y="1"/>
                </a:lnTo>
                <a:close/>
              </a:path>
            </a:pathLst>
          </a:custGeom>
          <a:solidFill>
            <a:srgbClr val="B4B4B4">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DF0924E5-8F0D-47CB-B59E-155AFCF8C3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8858"/>
            <a:ext cx="6769978" cy="5907437"/>
          </a:xfrm>
          <a:custGeom>
            <a:avLst/>
            <a:gdLst>
              <a:gd name="connsiteX0" fmla="*/ 0 w 6769978"/>
              <a:gd name="connsiteY0" fmla="*/ 0 h 5905761"/>
              <a:gd name="connsiteX1" fmla="*/ 6769978 w 6769978"/>
              <a:gd name="connsiteY1" fmla="*/ 0 h 5905761"/>
              <a:gd name="connsiteX2" fmla="*/ 3973138 w 6769978"/>
              <a:gd name="connsiteY2" fmla="*/ 5905761 h 5905761"/>
              <a:gd name="connsiteX3" fmla="*/ 0 w 6769978"/>
              <a:gd name="connsiteY3" fmla="*/ 5905761 h 5905761"/>
            </a:gdLst>
            <a:ahLst/>
            <a:cxnLst>
              <a:cxn ang="0">
                <a:pos x="connsiteX0" y="connsiteY0"/>
              </a:cxn>
              <a:cxn ang="0">
                <a:pos x="connsiteX1" y="connsiteY1"/>
              </a:cxn>
              <a:cxn ang="0">
                <a:pos x="connsiteX2" y="connsiteY2"/>
              </a:cxn>
              <a:cxn ang="0">
                <a:pos x="connsiteX3" y="connsiteY3"/>
              </a:cxn>
            </a:cxnLst>
            <a:rect l="l" t="t" r="r" b="b"/>
            <a:pathLst>
              <a:path w="6769978" h="5905761">
                <a:moveTo>
                  <a:pt x="0" y="0"/>
                </a:moveTo>
                <a:lnTo>
                  <a:pt x="6769978" y="0"/>
                </a:lnTo>
                <a:lnTo>
                  <a:pt x="3973138" y="5905761"/>
                </a:lnTo>
                <a:lnTo>
                  <a:pt x="0" y="5905761"/>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9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B7ED4FF-64D4-8E4A-AFA6-CBE56688D976}"/>
              </a:ext>
            </a:extLst>
          </p:cNvPr>
          <p:cNvSpPr>
            <a:spLocks noGrp="1"/>
          </p:cNvSpPr>
          <p:nvPr>
            <p:ph type="title"/>
          </p:nvPr>
        </p:nvSpPr>
        <p:spPr>
          <a:xfrm>
            <a:off x="838200" y="992088"/>
            <a:ext cx="4277264" cy="2862729"/>
          </a:xfrm>
        </p:spPr>
        <p:txBody>
          <a:bodyPr anchor="b">
            <a:normAutofit/>
          </a:bodyPr>
          <a:lstStyle/>
          <a:p>
            <a:r>
              <a:rPr lang="en-US" sz="4800" b="1">
                <a:solidFill>
                  <a:srgbClr val="FFFFFF"/>
                </a:solidFill>
              </a:rPr>
              <a:t>Team</a:t>
            </a:r>
            <a:br>
              <a:rPr lang="en-US" sz="4800" b="1">
                <a:solidFill>
                  <a:srgbClr val="FFFFFF"/>
                </a:solidFill>
              </a:rPr>
            </a:br>
            <a:r>
              <a:rPr lang="en-US" sz="4800" b="1">
                <a:solidFill>
                  <a:srgbClr val="FFFFFF"/>
                </a:solidFill>
              </a:rPr>
              <a:t>culture and expectations</a:t>
            </a:r>
          </a:p>
        </p:txBody>
      </p:sp>
      <p:sp>
        <p:nvSpPr>
          <p:cNvPr id="3" name="Content Placeholder 2">
            <a:extLst>
              <a:ext uri="{FF2B5EF4-FFF2-40B4-BE49-F238E27FC236}">
                <a16:creationId xmlns:a16="http://schemas.microsoft.com/office/drawing/2014/main" id="{CC66869C-85BE-DE4D-AE17-1C1B08DEB91A}"/>
              </a:ext>
            </a:extLst>
          </p:cNvPr>
          <p:cNvSpPr>
            <a:spLocks noGrp="1"/>
          </p:cNvSpPr>
          <p:nvPr>
            <p:ph idx="1"/>
          </p:nvPr>
        </p:nvSpPr>
        <p:spPr>
          <a:xfrm>
            <a:off x="6769978" y="1338724"/>
            <a:ext cx="4986593" cy="4415146"/>
          </a:xfrm>
        </p:spPr>
        <p:txBody>
          <a:bodyPr anchor="ctr">
            <a:noAutofit/>
          </a:bodyPr>
          <a:lstStyle/>
          <a:p>
            <a:r>
              <a:rPr lang="en-US" sz="2000" b="1" dirty="0">
                <a:solidFill>
                  <a:schemeClr val="bg1"/>
                </a:solidFill>
              </a:rPr>
              <a:t>Working for a church is a ministry and a calling.</a:t>
            </a:r>
          </a:p>
          <a:p>
            <a:r>
              <a:rPr lang="en-US" sz="2000" b="1" dirty="0">
                <a:solidFill>
                  <a:schemeClr val="bg1"/>
                </a:solidFill>
              </a:rPr>
              <a:t>We are committed to building trust into our interpersonal and team relationships because it models Christ-like behavior.</a:t>
            </a:r>
          </a:p>
          <a:p>
            <a:r>
              <a:rPr lang="en-US" sz="2000" b="1" dirty="0">
                <a:solidFill>
                  <a:schemeClr val="bg1"/>
                </a:solidFill>
              </a:rPr>
              <a:t>We are committed to helping each other succeed, because our individual effectiveness is directly related to the overall effectiveness of the church.</a:t>
            </a:r>
          </a:p>
          <a:p>
            <a:r>
              <a:rPr lang="en-US" sz="2000" b="1" dirty="0">
                <a:solidFill>
                  <a:schemeClr val="bg1"/>
                </a:solidFill>
              </a:rPr>
              <a:t>We are committed to being teachable and to take personal responsibility for our own leadership growth.</a:t>
            </a:r>
          </a:p>
          <a:p>
            <a:r>
              <a:rPr lang="en-US" sz="2000" b="1" dirty="0">
                <a:solidFill>
                  <a:schemeClr val="bg1"/>
                </a:solidFill>
              </a:rPr>
              <a:t>We are committed to the principles of self-care.</a:t>
            </a:r>
          </a:p>
          <a:p>
            <a:r>
              <a:rPr lang="en-US" sz="2000" b="1" dirty="0">
                <a:solidFill>
                  <a:schemeClr val="bg1"/>
                </a:solidFill>
              </a:rPr>
              <a:t>We are committed to living on the solution side of every issue.</a:t>
            </a:r>
          </a:p>
        </p:txBody>
      </p:sp>
    </p:spTree>
    <p:extLst>
      <p:ext uri="{BB962C8B-B14F-4D97-AF65-F5344CB8AC3E}">
        <p14:creationId xmlns:p14="http://schemas.microsoft.com/office/powerpoint/2010/main" val="3034795740"/>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79F7551-E956-43CB-8F36-268A5DA443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80677D43-DB57-4254-BD60-C0C10917DB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155" y="457200"/>
            <a:ext cx="7898845" cy="5909113"/>
          </a:xfrm>
          <a:custGeom>
            <a:avLst/>
            <a:gdLst>
              <a:gd name="connsiteX0" fmla="*/ 3848214 w 7898845"/>
              <a:gd name="connsiteY0" fmla="*/ 0 h 5909113"/>
              <a:gd name="connsiteX1" fmla="*/ 7898845 w 7898845"/>
              <a:gd name="connsiteY1" fmla="*/ 0 h 5909113"/>
              <a:gd name="connsiteX2" fmla="*/ 7898845 w 7898845"/>
              <a:gd name="connsiteY2" fmla="*/ 5907437 h 5909113"/>
              <a:gd name="connsiteX3" fmla="*/ 7778213 w 7898845"/>
              <a:gd name="connsiteY3" fmla="*/ 5907437 h 5909113"/>
              <a:gd name="connsiteX4" fmla="*/ 7778213 w 7898845"/>
              <a:gd name="connsiteY4" fmla="*/ 5909093 h 5909113"/>
              <a:gd name="connsiteX5" fmla="*/ 7485321 w 7898845"/>
              <a:gd name="connsiteY5" fmla="*/ 5909093 h 5909113"/>
              <a:gd name="connsiteX6" fmla="*/ 7485321 w 7898845"/>
              <a:gd name="connsiteY6" fmla="*/ 5909094 h 5909113"/>
              <a:gd name="connsiteX7" fmla="*/ 4228895 w 7898845"/>
              <a:gd name="connsiteY7" fmla="*/ 5909094 h 5909113"/>
              <a:gd name="connsiteX8" fmla="*/ 4228895 w 7898845"/>
              <a:gd name="connsiteY8" fmla="*/ 5909112 h 5909113"/>
              <a:gd name="connsiteX9" fmla="*/ 3936003 w 7898845"/>
              <a:gd name="connsiteY9" fmla="*/ 5909112 h 5909113"/>
              <a:gd name="connsiteX10" fmla="*/ 3936003 w 7898845"/>
              <a:gd name="connsiteY10" fmla="*/ 5909113 h 5909113"/>
              <a:gd name="connsiteX11" fmla="*/ 0 w 7898845"/>
              <a:gd name="connsiteY11" fmla="*/ 5909113 h 5909113"/>
              <a:gd name="connsiteX12" fmla="*/ 2796838 w 7898845"/>
              <a:gd name="connsiteY12" fmla="*/ 1676 h 5909113"/>
              <a:gd name="connsiteX13" fmla="*/ 2916686 w 7898845"/>
              <a:gd name="connsiteY13" fmla="*/ 1676 h 5909113"/>
              <a:gd name="connsiteX14" fmla="*/ 2917470 w 7898845"/>
              <a:gd name="connsiteY14" fmla="*/ 20 h 5909113"/>
              <a:gd name="connsiteX15" fmla="*/ 3210362 w 7898845"/>
              <a:gd name="connsiteY15" fmla="*/ 20 h 5909113"/>
              <a:gd name="connsiteX16" fmla="*/ 3210362 w 7898845"/>
              <a:gd name="connsiteY16" fmla="*/ 19 h 5909113"/>
              <a:gd name="connsiteX17" fmla="*/ 3555322 w 7898845"/>
              <a:gd name="connsiteY17" fmla="*/ 19 h 5909113"/>
              <a:gd name="connsiteX18" fmla="*/ 3555322 w 7898845"/>
              <a:gd name="connsiteY18" fmla="*/ 1 h 5909113"/>
              <a:gd name="connsiteX19" fmla="*/ 3848214 w 7898845"/>
              <a:gd name="connsiteY19" fmla="*/ 1 h 5909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98845" h="5909113">
                <a:moveTo>
                  <a:pt x="3848214" y="0"/>
                </a:moveTo>
                <a:lnTo>
                  <a:pt x="7898845" y="0"/>
                </a:lnTo>
                <a:lnTo>
                  <a:pt x="7898845" y="5907437"/>
                </a:lnTo>
                <a:lnTo>
                  <a:pt x="7778213" y="5907437"/>
                </a:lnTo>
                <a:lnTo>
                  <a:pt x="7778213" y="5909093"/>
                </a:lnTo>
                <a:lnTo>
                  <a:pt x="7485321" y="5909093"/>
                </a:lnTo>
                <a:lnTo>
                  <a:pt x="7485321" y="5909094"/>
                </a:lnTo>
                <a:lnTo>
                  <a:pt x="4228895" y="5909094"/>
                </a:lnTo>
                <a:lnTo>
                  <a:pt x="4228895" y="5909112"/>
                </a:lnTo>
                <a:lnTo>
                  <a:pt x="3936003" y="5909112"/>
                </a:lnTo>
                <a:lnTo>
                  <a:pt x="3936003" y="5909113"/>
                </a:lnTo>
                <a:lnTo>
                  <a:pt x="0" y="5909113"/>
                </a:lnTo>
                <a:lnTo>
                  <a:pt x="2796838" y="1676"/>
                </a:lnTo>
                <a:lnTo>
                  <a:pt x="2916686" y="1676"/>
                </a:lnTo>
                <a:lnTo>
                  <a:pt x="2917470" y="20"/>
                </a:lnTo>
                <a:lnTo>
                  <a:pt x="3210362" y="20"/>
                </a:lnTo>
                <a:lnTo>
                  <a:pt x="3210362" y="19"/>
                </a:lnTo>
                <a:lnTo>
                  <a:pt x="3555322" y="19"/>
                </a:lnTo>
                <a:lnTo>
                  <a:pt x="3555322" y="1"/>
                </a:lnTo>
                <a:lnTo>
                  <a:pt x="3848214" y="1"/>
                </a:lnTo>
                <a:close/>
              </a:path>
            </a:pathLst>
          </a:custGeom>
          <a:solidFill>
            <a:srgbClr val="B4B4B4">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DF0924E5-8F0D-47CB-B59E-155AFCF8C3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8858"/>
            <a:ext cx="6769978" cy="5907437"/>
          </a:xfrm>
          <a:custGeom>
            <a:avLst/>
            <a:gdLst>
              <a:gd name="connsiteX0" fmla="*/ 0 w 6769978"/>
              <a:gd name="connsiteY0" fmla="*/ 0 h 5905761"/>
              <a:gd name="connsiteX1" fmla="*/ 6769978 w 6769978"/>
              <a:gd name="connsiteY1" fmla="*/ 0 h 5905761"/>
              <a:gd name="connsiteX2" fmla="*/ 3973138 w 6769978"/>
              <a:gd name="connsiteY2" fmla="*/ 5905761 h 5905761"/>
              <a:gd name="connsiteX3" fmla="*/ 0 w 6769978"/>
              <a:gd name="connsiteY3" fmla="*/ 5905761 h 5905761"/>
            </a:gdLst>
            <a:ahLst/>
            <a:cxnLst>
              <a:cxn ang="0">
                <a:pos x="connsiteX0" y="connsiteY0"/>
              </a:cxn>
              <a:cxn ang="0">
                <a:pos x="connsiteX1" y="connsiteY1"/>
              </a:cxn>
              <a:cxn ang="0">
                <a:pos x="connsiteX2" y="connsiteY2"/>
              </a:cxn>
              <a:cxn ang="0">
                <a:pos x="connsiteX3" y="connsiteY3"/>
              </a:cxn>
            </a:cxnLst>
            <a:rect l="l" t="t" r="r" b="b"/>
            <a:pathLst>
              <a:path w="6769978" h="5905761">
                <a:moveTo>
                  <a:pt x="0" y="0"/>
                </a:moveTo>
                <a:lnTo>
                  <a:pt x="6769978" y="0"/>
                </a:lnTo>
                <a:lnTo>
                  <a:pt x="3973138" y="5905761"/>
                </a:lnTo>
                <a:lnTo>
                  <a:pt x="0" y="5905761"/>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9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B7ED4FF-64D4-8E4A-AFA6-CBE56688D976}"/>
              </a:ext>
            </a:extLst>
          </p:cNvPr>
          <p:cNvSpPr>
            <a:spLocks noGrp="1"/>
          </p:cNvSpPr>
          <p:nvPr>
            <p:ph type="title"/>
          </p:nvPr>
        </p:nvSpPr>
        <p:spPr>
          <a:xfrm>
            <a:off x="838200" y="992088"/>
            <a:ext cx="4277264" cy="2862729"/>
          </a:xfrm>
        </p:spPr>
        <p:txBody>
          <a:bodyPr anchor="b">
            <a:normAutofit/>
          </a:bodyPr>
          <a:lstStyle/>
          <a:p>
            <a:r>
              <a:rPr lang="en-US" sz="4800" b="1">
                <a:solidFill>
                  <a:srgbClr val="FFFFFF"/>
                </a:solidFill>
              </a:rPr>
              <a:t>Team</a:t>
            </a:r>
            <a:br>
              <a:rPr lang="en-US" sz="4800" b="1">
                <a:solidFill>
                  <a:srgbClr val="FFFFFF"/>
                </a:solidFill>
              </a:rPr>
            </a:br>
            <a:r>
              <a:rPr lang="en-US" sz="4800" b="1">
                <a:solidFill>
                  <a:srgbClr val="FFFFFF"/>
                </a:solidFill>
              </a:rPr>
              <a:t>culture and expectations</a:t>
            </a:r>
          </a:p>
        </p:txBody>
      </p:sp>
      <p:sp>
        <p:nvSpPr>
          <p:cNvPr id="3" name="Content Placeholder 2">
            <a:extLst>
              <a:ext uri="{FF2B5EF4-FFF2-40B4-BE49-F238E27FC236}">
                <a16:creationId xmlns:a16="http://schemas.microsoft.com/office/drawing/2014/main" id="{CC66869C-85BE-DE4D-AE17-1C1B08DEB91A}"/>
              </a:ext>
            </a:extLst>
          </p:cNvPr>
          <p:cNvSpPr>
            <a:spLocks noGrp="1"/>
          </p:cNvSpPr>
          <p:nvPr>
            <p:ph idx="1"/>
          </p:nvPr>
        </p:nvSpPr>
        <p:spPr>
          <a:xfrm>
            <a:off x="6769978" y="1338724"/>
            <a:ext cx="4583821" cy="4415146"/>
          </a:xfrm>
        </p:spPr>
        <p:txBody>
          <a:bodyPr anchor="ctr">
            <a:normAutofit/>
          </a:bodyPr>
          <a:lstStyle/>
          <a:p>
            <a:r>
              <a:rPr lang="en-US" sz="2000" b="1" dirty="0">
                <a:solidFill>
                  <a:schemeClr val="bg1"/>
                </a:solidFill>
              </a:rPr>
              <a:t>Identifying core values and stating them as practices</a:t>
            </a:r>
          </a:p>
        </p:txBody>
      </p:sp>
    </p:spTree>
    <p:extLst>
      <p:ext uri="{BB962C8B-B14F-4D97-AF65-F5344CB8AC3E}">
        <p14:creationId xmlns:p14="http://schemas.microsoft.com/office/powerpoint/2010/main" val="911362457"/>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ED4FF-64D4-8E4A-AFA6-CBE56688D976}"/>
              </a:ext>
            </a:extLst>
          </p:cNvPr>
          <p:cNvSpPr>
            <a:spLocks noGrp="1"/>
          </p:cNvSpPr>
          <p:nvPr>
            <p:ph type="title"/>
          </p:nvPr>
        </p:nvSpPr>
        <p:spPr>
          <a:xfrm>
            <a:off x="1653363" y="365760"/>
            <a:ext cx="9367203" cy="1188720"/>
          </a:xfrm>
        </p:spPr>
        <p:txBody>
          <a:bodyPr>
            <a:normAutofit/>
          </a:bodyPr>
          <a:lstStyle/>
          <a:p>
            <a:r>
              <a:rPr lang="en-US" b="1" dirty="0"/>
              <a:t>Devotional</a:t>
            </a:r>
          </a:p>
        </p:txBody>
      </p:sp>
      <p:sp>
        <p:nvSpPr>
          <p:cNvPr id="17" name="Freeform: Shape 16">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CC66869C-85BE-DE4D-AE17-1C1B08DEB91A}"/>
              </a:ext>
            </a:extLst>
          </p:cNvPr>
          <p:cNvSpPr>
            <a:spLocks noGrp="1"/>
          </p:cNvSpPr>
          <p:nvPr>
            <p:ph idx="1"/>
          </p:nvPr>
        </p:nvSpPr>
        <p:spPr>
          <a:xfrm>
            <a:off x="1653363" y="2176272"/>
            <a:ext cx="9367204" cy="4041648"/>
          </a:xfrm>
        </p:spPr>
        <p:txBody>
          <a:bodyPr anchor="t">
            <a:normAutofit/>
          </a:bodyPr>
          <a:lstStyle/>
          <a:p>
            <a:pPr marL="0" indent="0">
              <a:buNone/>
            </a:pPr>
            <a:r>
              <a:rPr lang="en-US" sz="2400" b="1" dirty="0"/>
              <a:t>"Aim at heaven and you will get earth thrown in. Aim at earth and you get neither."– C.S. Lewis, author</a:t>
            </a:r>
          </a:p>
          <a:p>
            <a:pPr marL="0" indent="0">
              <a:buNone/>
            </a:pPr>
            <a:endParaRPr lang="en-US" sz="2400" b="1" dirty="0"/>
          </a:p>
          <a:p>
            <a:pPr marL="0" indent="0">
              <a:buNone/>
            </a:pPr>
            <a:r>
              <a:rPr lang="en-US" sz="2400" b="1" dirty="0"/>
              <a:t>”The future is as bright as the promises of God."– William Carey, missionary</a:t>
            </a:r>
          </a:p>
          <a:p>
            <a:pPr marL="0" indent="0">
              <a:buNone/>
            </a:pPr>
            <a:endParaRPr lang="en-US" sz="2400" b="1" dirty="0"/>
          </a:p>
          <a:p>
            <a:pPr marL="0" indent="0">
              <a:buNone/>
            </a:pPr>
            <a:r>
              <a:rPr lang="en-US" sz="2400" b="1" dirty="0"/>
              <a:t>“A leader is interested in finding the best way, not his own way.”– John Wooden, coach</a:t>
            </a:r>
          </a:p>
        </p:txBody>
      </p:sp>
    </p:spTree>
    <p:extLst>
      <p:ext uri="{BB962C8B-B14F-4D97-AF65-F5344CB8AC3E}">
        <p14:creationId xmlns:p14="http://schemas.microsoft.com/office/powerpoint/2010/main" val="81553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ED4FF-64D4-8E4A-AFA6-CBE56688D976}"/>
              </a:ext>
            </a:extLst>
          </p:cNvPr>
          <p:cNvSpPr>
            <a:spLocks noGrp="1"/>
          </p:cNvSpPr>
          <p:nvPr>
            <p:ph type="title"/>
          </p:nvPr>
        </p:nvSpPr>
        <p:spPr>
          <a:xfrm>
            <a:off x="1653363" y="365760"/>
            <a:ext cx="9367203" cy="1188720"/>
          </a:xfrm>
        </p:spPr>
        <p:txBody>
          <a:bodyPr>
            <a:normAutofit fontScale="90000"/>
          </a:bodyPr>
          <a:lstStyle/>
          <a:p>
            <a:r>
              <a:rPr lang="en-US" b="1" dirty="0"/>
              <a:t>Great Commandment, Great Commission</a:t>
            </a:r>
          </a:p>
        </p:txBody>
      </p:sp>
      <p:sp>
        <p:nvSpPr>
          <p:cNvPr id="17" name="Freeform: Shape 16">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CC66869C-85BE-DE4D-AE17-1C1B08DEB91A}"/>
              </a:ext>
            </a:extLst>
          </p:cNvPr>
          <p:cNvSpPr>
            <a:spLocks noGrp="1"/>
          </p:cNvSpPr>
          <p:nvPr>
            <p:ph idx="1"/>
          </p:nvPr>
        </p:nvSpPr>
        <p:spPr>
          <a:xfrm>
            <a:off x="1653363" y="2176272"/>
            <a:ext cx="9367204" cy="4041648"/>
          </a:xfrm>
        </p:spPr>
        <p:txBody>
          <a:bodyPr anchor="t">
            <a:normAutofit lnSpcReduction="10000"/>
          </a:bodyPr>
          <a:lstStyle/>
          <a:p>
            <a:pPr marL="0" indent="0">
              <a:buNone/>
            </a:pPr>
            <a:r>
              <a:rPr lang="en-US" sz="2400" b="1" dirty="0"/>
              <a:t>37 Jesus replied: “ ‘Love the Lord your God with all your heart and with all your soul and with all your mind.’ 38 This is the first and greatest commandment. 39 And the second is like it: ‘Love your neighbor as yourself.’ 40 All the Law and the Prophets hang on these two commandments.” – Matthew 22:37-40</a:t>
            </a:r>
          </a:p>
          <a:p>
            <a:pPr marL="0" indent="0">
              <a:buNone/>
            </a:pPr>
            <a:endParaRPr lang="en-US" sz="2400" b="1" dirty="0"/>
          </a:p>
          <a:p>
            <a:pPr marL="0" indent="0">
              <a:buNone/>
            </a:pPr>
            <a:r>
              <a:rPr lang="en-US" sz="2400" b="1" dirty="0"/>
              <a:t>18 Then Jesus came to them and said, “All authority in heaven and on earth has been given to me. 19 Therefore go and make disciples of all nations, baptizing them in the name of the Father and of the Son and of the Holy Spirit, 20 and teaching them to obey everything I have commanded you. And surely I am with you always, to the very end of the age.” – Matthew 28:18-20</a:t>
            </a:r>
          </a:p>
        </p:txBody>
      </p:sp>
    </p:spTree>
    <p:extLst>
      <p:ext uri="{BB962C8B-B14F-4D97-AF65-F5344CB8AC3E}">
        <p14:creationId xmlns:p14="http://schemas.microsoft.com/office/powerpoint/2010/main" val="1263518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ED4FF-64D4-8E4A-AFA6-CBE56688D976}"/>
              </a:ext>
            </a:extLst>
          </p:cNvPr>
          <p:cNvSpPr>
            <a:spLocks noGrp="1"/>
          </p:cNvSpPr>
          <p:nvPr>
            <p:ph type="title"/>
          </p:nvPr>
        </p:nvSpPr>
        <p:spPr>
          <a:xfrm>
            <a:off x="1653363" y="365760"/>
            <a:ext cx="9367203" cy="1188720"/>
          </a:xfrm>
        </p:spPr>
        <p:txBody>
          <a:bodyPr>
            <a:normAutofit/>
          </a:bodyPr>
          <a:lstStyle/>
          <a:p>
            <a:r>
              <a:rPr lang="en-US" b="1" dirty="0"/>
              <a:t>Ground Rules</a:t>
            </a:r>
          </a:p>
        </p:txBody>
      </p:sp>
      <p:sp>
        <p:nvSpPr>
          <p:cNvPr id="17" name="Freeform: Shape 16">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CC66869C-85BE-DE4D-AE17-1C1B08DEB91A}"/>
              </a:ext>
            </a:extLst>
          </p:cNvPr>
          <p:cNvSpPr>
            <a:spLocks noGrp="1"/>
          </p:cNvSpPr>
          <p:nvPr>
            <p:ph idx="1"/>
          </p:nvPr>
        </p:nvSpPr>
        <p:spPr>
          <a:xfrm>
            <a:off x="1653363" y="2176272"/>
            <a:ext cx="9367204" cy="4041648"/>
          </a:xfrm>
        </p:spPr>
        <p:txBody>
          <a:bodyPr anchor="t">
            <a:normAutofit/>
          </a:bodyPr>
          <a:lstStyle/>
          <a:p>
            <a:r>
              <a:rPr lang="en-US" sz="2400" b="1" dirty="0"/>
              <a:t>Participation is encouraged</a:t>
            </a:r>
          </a:p>
          <a:p>
            <a:r>
              <a:rPr lang="en-US" sz="2400" b="1" dirty="0"/>
              <a:t>Ask questions</a:t>
            </a:r>
          </a:p>
          <a:p>
            <a:r>
              <a:rPr lang="en-US" sz="2400" b="1" dirty="0"/>
              <a:t>Be respectful of other’s opinions</a:t>
            </a:r>
          </a:p>
          <a:p>
            <a:r>
              <a:rPr lang="en-US" sz="2400" b="1" dirty="0"/>
              <a:t>Expect the Holy Spirit to be at work</a:t>
            </a:r>
          </a:p>
        </p:txBody>
      </p:sp>
    </p:spTree>
    <p:extLst>
      <p:ext uri="{BB962C8B-B14F-4D97-AF65-F5344CB8AC3E}">
        <p14:creationId xmlns:p14="http://schemas.microsoft.com/office/powerpoint/2010/main" val="2398615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1BBF7-83B9-B84E-8D04-A7B8EE9AC73B}"/>
              </a:ext>
            </a:extLst>
          </p:cNvPr>
          <p:cNvSpPr>
            <a:spLocks noGrp="1"/>
          </p:cNvSpPr>
          <p:nvPr>
            <p:ph type="title"/>
          </p:nvPr>
        </p:nvSpPr>
        <p:spPr>
          <a:xfrm>
            <a:off x="841249" y="365760"/>
            <a:ext cx="9912072" cy="1188404"/>
          </a:xfrm>
        </p:spPr>
        <p:txBody>
          <a:bodyPr>
            <a:normAutofit/>
          </a:bodyPr>
          <a:lstStyle/>
          <a:p>
            <a:r>
              <a:rPr lang="en-US" b="1"/>
              <a:t>Mission / Values Clarification</a:t>
            </a:r>
          </a:p>
        </p:txBody>
      </p:sp>
      <p:sp>
        <p:nvSpPr>
          <p:cNvPr id="17" name="Freeform: Shape 16">
            <a:extLst>
              <a:ext uri="{FF2B5EF4-FFF2-40B4-BE49-F238E27FC236}">
                <a16:creationId xmlns:a16="http://schemas.microsoft.com/office/drawing/2014/main" id="{F0BC1D9E-4401-4EC0-88FD-ED103CB570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0670" y="2"/>
            <a:ext cx="1191330" cy="1511301"/>
          </a:xfrm>
          <a:custGeom>
            <a:avLst/>
            <a:gdLst>
              <a:gd name="connsiteX0" fmla="*/ 697617 w 1191330"/>
              <a:gd name="connsiteY0" fmla="*/ 0 h 1511301"/>
              <a:gd name="connsiteX1" fmla="*/ 1191330 w 1191330"/>
              <a:gd name="connsiteY1" fmla="*/ 0 h 1511301"/>
              <a:gd name="connsiteX2" fmla="*/ 1191330 w 1191330"/>
              <a:gd name="connsiteY2" fmla="*/ 1511301 h 1511301"/>
              <a:gd name="connsiteX3" fmla="*/ 0 w 1191330"/>
              <a:gd name="connsiteY3" fmla="*/ 1511301 h 1511301"/>
            </a:gdLst>
            <a:ahLst/>
            <a:cxnLst>
              <a:cxn ang="0">
                <a:pos x="connsiteX0" y="connsiteY0"/>
              </a:cxn>
              <a:cxn ang="0">
                <a:pos x="connsiteX1" y="connsiteY1"/>
              </a:cxn>
              <a:cxn ang="0">
                <a:pos x="connsiteX2" y="connsiteY2"/>
              </a:cxn>
              <a:cxn ang="0">
                <a:pos x="connsiteX3" y="connsiteY3"/>
              </a:cxn>
            </a:cxnLst>
            <a:rect l="l" t="t" r="r" b="b"/>
            <a:pathLst>
              <a:path w="1191330" h="1511301">
                <a:moveTo>
                  <a:pt x="697617" y="0"/>
                </a:moveTo>
                <a:lnTo>
                  <a:pt x="1191330" y="0"/>
                </a:lnTo>
                <a:lnTo>
                  <a:pt x="1191330" y="1511301"/>
                </a:lnTo>
                <a:lnTo>
                  <a:pt x="0" y="151130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6200B311-3585-4069-AAC6-CD443FA5B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3986" y="1690688"/>
            <a:ext cx="3668014" cy="5167312"/>
          </a:xfrm>
          <a:custGeom>
            <a:avLst/>
            <a:gdLst>
              <a:gd name="connsiteX0" fmla="*/ 2391664 w 3668014"/>
              <a:gd name="connsiteY0" fmla="*/ 0 h 5167312"/>
              <a:gd name="connsiteX1" fmla="*/ 3668014 w 3668014"/>
              <a:gd name="connsiteY1" fmla="*/ 0 h 5167312"/>
              <a:gd name="connsiteX2" fmla="*/ 3668014 w 3668014"/>
              <a:gd name="connsiteY2" fmla="*/ 5167312 h 5167312"/>
              <a:gd name="connsiteX3" fmla="*/ 0 w 3668014"/>
              <a:gd name="connsiteY3" fmla="*/ 5167312 h 5167312"/>
              <a:gd name="connsiteX4" fmla="*/ 2393879 w 3668014"/>
              <a:gd name="connsiteY4" fmla="*/ 952 h 5167312"/>
              <a:gd name="connsiteX5" fmla="*/ 2391664 w 3668014"/>
              <a:gd name="connsiteY5"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68014" h="5167312">
                <a:moveTo>
                  <a:pt x="2391664" y="0"/>
                </a:moveTo>
                <a:lnTo>
                  <a:pt x="3668014" y="0"/>
                </a:lnTo>
                <a:lnTo>
                  <a:pt x="3668014" y="5167312"/>
                </a:lnTo>
                <a:lnTo>
                  <a:pt x="0" y="5167312"/>
                </a:lnTo>
                <a:lnTo>
                  <a:pt x="2393879" y="952"/>
                </a:lnTo>
                <a:lnTo>
                  <a:pt x="2391664" y="952"/>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B0AAF7C9-094E-400C-A428-F6C2262F6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0688"/>
            <a:ext cx="10753320" cy="5167312"/>
          </a:xfrm>
          <a:custGeom>
            <a:avLst/>
            <a:gdLst>
              <a:gd name="connsiteX0" fmla="*/ 0 w 10753320"/>
              <a:gd name="connsiteY0" fmla="*/ 0 h 5167312"/>
              <a:gd name="connsiteX1" fmla="*/ 9680943 w 10753320"/>
              <a:gd name="connsiteY1" fmla="*/ 0 h 5167312"/>
              <a:gd name="connsiteX2" fmla="*/ 9680223 w 10753320"/>
              <a:gd name="connsiteY2" fmla="*/ 952 h 5167312"/>
              <a:gd name="connsiteX3" fmla="*/ 10753320 w 10753320"/>
              <a:gd name="connsiteY3" fmla="*/ 952 h 5167312"/>
              <a:gd name="connsiteX4" fmla="*/ 8359441 w 10753320"/>
              <a:gd name="connsiteY4" fmla="*/ 5167312 h 5167312"/>
              <a:gd name="connsiteX5" fmla="*/ 4821866 w 10753320"/>
              <a:gd name="connsiteY5" fmla="*/ 5167312 h 5167312"/>
              <a:gd name="connsiteX6" fmla="*/ 4821866 w 10753320"/>
              <a:gd name="connsiteY6" fmla="*/ 5166360 h 5167312"/>
              <a:gd name="connsiteX7" fmla="*/ 0 w 10753320"/>
              <a:gd name="connsiteY7" fmla="*/ 5166360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53320" h="5167312">
                <a:moveTo>
                  <a:pt x="0" y="0"/>
                </a:moveTo>
                <a:lnTo>
                  <a:pt x="9680943" y="0"/>
                </a:lnTo>
                <a:lnTo>
                  <a:pt x="9680223" y="952"/>
                </a:lnTo>
                <a:lnTo>
                  <a:pt x="10753320" y="952"/>
                </a:lnTo>
                <a:lnTo>
                  <a:pt x="8359441" y="5167312"/>
                </a:lnTo>
                <a:lnTo>
                  <a:pt x="4821866" y="5167312"/>
                </a:lnTo>
                <a:lnTo>
                  <a:pt x="4821866" y="5166360"/>
                </a:lnTo>
                <a:lnTo>
                  <a:pt x="0" y="5166360"/>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A18D0064-C81D-3543-828D-DAF21F4209F9}"/>
              </a:ext>
            </a:extLst>
          </p:cNvPr>
          <p:cNvSpPr>
            <a:spLocks noGrp="1"/>
          </p:cNvSpPr>
          <p:nvPr>
            <p:ph idx="1"/>
          </p:nvPr>
        </p:nvSpPr>
        <p:spPr>
          <a:xfrm>
            <a:off x="841248" y="2174358"/>
            <a:ext cx="7731642" cy="4045467"/>
          </a:xfrm>
        </p:spPr>
        <p:txBody>
          <a:bodyPr anchor="t">
            <a:normAutofit/>
          </a:bodyPr>
          <a:lstStyle/>
          <a:p>
            <a:r>
              <a:rPr lang="en-US" sz="2200" b="1">
                <a:solidFill>
                  <a:schemeClr val="bg1"/>
                </a:solidFill>
              </a:rPr>
              <a:t>Why does Emmanuel Apostolic Church exist?  </a:t>
            </a:r>
          </a:p>
          <a:p>
            <a:endParaRPr lang="en-US" sz="2200" b="1">
              <a:solidFill>
                <a:schemeClr val="bg1"/>
              </a:solidFill>
            </a:endParaRPr>
          </a:p>
          <a:p>
            <a:r>
              <a:rPr lang="en-US" sz="2200" b="1">
                <a:solidFill>
                  <a:schemeClr val="bg1"/>
                </a:solidFill>
              </a:rPr>
              <a:t>What is God’s purpose for the Church?  For your church?  </a:t>
            </a:r>
          </a:p>
          <a:p>
            <a:endParaRPr lang="en-US" sz="2200" b="1">
              <a:solidFill>
                <a:schemeClr val="bg1"/>
              </a:solidFill>
            </a:endParaRPr>
          </a:p>
          <a:p>
            <a:r>
              <a:rPr lang="en-US" sz="2200" b="1">
                <a:solidFill>
                  <a:schemeClr val="bg1"/>
                </a:solidFill>
              </a:rPr>
              <a:t>What does it mean to be a member at Emmanuel?</a:t>
            </a:r>
          </a:p>
          <a:p>
            <a:endParaRPr lang="en-US" sz="2200" b="1">
              <a:solidFill>
                <a:schemeClr val="bg1"/>
              </a:solidFill>
            </a:endParaRPr>
          </a:p>
          <a:p>
            <a:r>
              <a:rPr lang="en-US" sz="2200" b="1">
                <a:solidFill>
                  <a:schemeClr val="bg1"/>
                </a:solidFill>
              </a:rPr>
              <a:t>What kind of disciple do we want to deploy into the world?  </a:t>
            </a:r>
          </a:p>
          <a:p>
            <a:endParaRPr lang="en-US" sz="2200" b="1">
              <a:solidFill>
                <a:schemeClr val="bg1"/>
              </a:solidFill>
            </a:endParaRPr>
          </a:p>
          <a:p>
            <a:r>
              <a:rPr lang="en-US" sz="2200" b="1">
                <a:solidFill>
                  <a:schemeClr val="bg1"/>
                </a:solidFill>
              </a:rPr>
              <a:t>What kind of church makes possible that kind of disciple?</a:t>
            </a:r>
          </a:p>
        </p:txBody>
      </p:sp>
    </p:spTree>
    <p:extLst>
      <p:ext uri="{BB962C8B-B14F-4D97-AF65-F5344CB8AC3E}">
        <p14:creationId xmlns:p14="http://schemas.microsoft.com/office/powerpoint/2010/main" val="477007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ED4FF-64D4-8E4A-AFA6-CBE56688D976}"/>
              </a:ext>
            </a:extLst>
          </p:cNvPr>
          <p:cNvSpPr>
            <a:spLocks noGrp="1"/>
          </p:cNvSpPr>
          <p:nvPr>
            <p:ph type="title"/>
          </p:nvPr>
        </p:nvSpPr>
        <p:spPr>
          <a:xfrm>
            <a:off x="841249" y="365760"/>
            <a:ext cx="9912072" cy="1188404"/>
          </a:xfrm>
        </p:spPr>
        <p:txBody>
          <a:bodyPr>
            <a:normAutofit/>
          </a:bodyPr>
          <a:lstStyle/>
          <a:p>
            <a:r>
              <a:rPr lang="en-US" b="1" dirty="0"/>
              <a:t>SWOT Analysis: Strengths</a:t>
            </a:r>
          </a:p>
        </p:txBody>
      </p:sp>
      <p:sp>
        <p:nvSpPr>
          <p:cNvPr id="8" name="Freeform: Shape 7">
            <a:extLst>
              <a:ext uri="{FF2B5EF4-FFF2-40B4-BE49-F238E27FC236}">
                <a16:creationId xmlns:a16="http://schemas.microsoft.com/office/drawing/2014/main" id="{F0BC1D9E-4401-4EC0-88FD-ED103CB570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0670" y="2"/>
            <a:ext cx="1191330" cy="1511301"/>
          </a:xfrm>
          <a:custGeom>
            <a:avLst/>
            <a:gdLst>
              <a:gd name="connsiteX0" fmla="*/ 697617 w 1191330"/>
              <a:gd name="connsiteY0" fmla="*/ 0 h 1511301"/>
              <a:gd name="connsiteX1" fmla="*/ 1191330 w 1191330"/>
              <a:gd name="connsiteY1" fmla="*/ 0 h 1511301"/>
              <a:gd name="connsiteX2" fmla="*/ 1191330 w 1191330"/>
              <a:gd name="connsiteY2" fmla="*/ 1511301 h 1511301"/>
              <a:gd name="connsiteX3" fmla="*/ 0 w 1191330"/>
              <a:gd name="connsiteY3" fmla="*/ 1511301 h 1511301"/>
            </a:gdLst>
            <a:ahLst/>
            <a:cxnLst>
              <a:cxn ang="0">
                <a:pos x="connsiteX0" y="connsiteY0"/>
              </a:cxn>
              <a:cxn ang="0">
                <a:pos x="connsiteX1" y="connsiteY1"/>
              </a:cxn>
              <a:cxn ang="0">
                <a:pos x="connsiteX2" y="connsiteY2"/>
              </a:cxn>
              <a:cxn ang="0">
                <a:pos x="connsiteX3" y="connsiteY3"/>
              </a:cxn>
            </a:cxnLst>
            <a:rect l="l" t="t" r="r" b="b"/>
            <a:pathLst>
              <a:path w="1191330" h="1511301">
                <a:moveTo>
                  <a:pt x="697617" y="0"/>
                </a:moveTo>
                <a:lnTo>
                  <a:pt x="1191330" y="0"/>
                </a:lnTo>
                <a:lnTo>
                  <a:pt x="1191330" y="1511301"/>
                </a:lnTo>
                <a:lnTo>
                  <a:pt x="0" y="151130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6200B311-3585-4069-AAC6-CD443FA5B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3986" y="1690688"/>
            <a:ext cx="3668014" cy="5167312"/>
          </a:xfrm>
          <a:custGeom>
            <a:avLst/>
            <a:gdLst>
              <a:gd name="connsiteX0" fmla="*/ 2391664 w 3668014"/>
              <a:gd name="connsiteY0" fmla="*/ 0 h 5167312"/>
              <a:gd name="connsiteX1" fmla="*/ 3668014 w 3668014"/>
              <a:gd name="connsiteY1" fmla="*/ 0 h 5167312"/>
              <a:gd name="connsiteX2" fmla="*/ 3668014 w 3668014"/>
              <a:gd name="connsiteY2" fmla="*/ 5167312 h 5167312"/>
              <a:gd name="connsiteX3" fmla="*/ 0 w 3668014"/>
              <a:gd name="connsiteY3" fmla="*/ 5167312 h 5167312"/>
              <a:gd name="connsiteX4" fmla="*/ 2393879 w 3668014"/>
              <a:gd name="connsiteY4" fmla="*/ 952 h 5167312"/>
              <a:gd name="connsiteX5" fmla="*/ 2391664 w 3668014"/>
              <a:gd name="connsiteY5"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68014" h="5167312">
                <a:moveTo>
                  <a:pt x="2391664" y="0"/>
                </a:moveTo>
                <a:lnTo>
                  <a:pt x="3668014" y="0"/>
                </a:lnTo>
                <a:lnTo>
                  <a:pt x="3668014" y="5167312"/>
                </a:lnTo>
                <a:lnTo>
                  <a:pt x="0" y="5167312"/>
                </a:lnTo>
                <a:lnTo>
                  <a:pt x="2393879" y="952"/>
                </a:lnTo>
                <a:lnTo>
                  <a:pt x="2391664" y="952"/>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B0AAF7C9-094E-400C-A428-F6C2262F6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0688"/>
            <a:ext cx="10753320" cy="5167312"/>
          </a:xfrm>
          <a:custGeom>
            <a:avLst/>
            <a:gdLst>
              <a:gd name="connsiteX0" fmla="*/ 0 w 10753320"/>
              <a:gd name="connsiteY0" fmla="*/ 0 h 5167312"/>
              <a:gd name="connsiteX1" fmla="*/ 9680943 w 10753320"/>
              <a:gd name="connsiteY1" fmla="*/ 0 h 5167312"/>
              <a:gd name="connsiteX2" fmla="*/ 9680223 w 10753320"/>
              <a:gd name="connsiteY2" fmla="*/ 952 h 5167312"/>
              <a:gd name="connsiteX3" fmla="*/ 10753320 w 10753320"/>
              <a:gd name="connsiteY3" fmla="*/ 952 h 5167312"/>
              <a:gd name="connsiteX4" fmla="*/ 8359441 w 10753320"/>
              <a:gd name="connsiteY4" fmla="*/ 5167312 h 5167312"/>
              <a:gd name="connsiteX5" fmla="*/ 4821866 w 10753320"/>
              <a:gd name="connsiteY5" fmla="*/ 5167312 h 5167312"/>
              <a:gd name="connsiteX6" fmla="*/ 4821866 w 10753320"/>
              <a:gd name="connsiteY6" fmla="*/ 5166360 h 5167312"/>
              <a:gd name="connsiteX7" fmla="*/ 0 w 10753320"/>
              <a:gd name="connsiteY7" fmla="*/ 5166360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53320" h="5167312">
                <a:moveTo>
                  <a:pt x="0" y="0"/>
                </a:moveTo>
                <a:lnTo>
                  <a:pt x="9680943" y="0"/>
                </a:lnTo>
                <a:lnTo>
                  <a:pt x="9680223" y="952"/>
                </a:lnTo>
                <a:lnTo>
                  <a:pt x="10753320" y="952"/>
                </a:lnTo>
                <a:lnTo>
                  <a:pt x="8359441" y="5167312"/>
                </a:lnTo>
                <a:lnTo>
                  <a:pt x="4821866" y="5167312"/>
                </a:lnTo>
                <a:lnTo>
                  <a:pt x="4821866" y="5166360"/>
                </a:lnTo>
                <a:lnTo>
                  <a:pt x="0" y="5166360"/>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CC66869C-85BE-DE4D-AE17-1C1B08DEB91A}"/>
              </a:ext>
            </a:extLst>
          </p:cNvPr>
          <p:cNvSpPr>
            <a:spLocks noGrp="1"/>
          </p:cNvSpPr>
          <p:nvPr>
            <p:ph idx="1"/>
          </p:nvPr>
        </p:nvSpPr>
        <p:spPr>
          <a:xfrm>
            <a:off x="841248" y="2174358"/>
            <a:ext cx="7731642" cy="4045467"/>
          </a:xfrm>
        </p:spPr>
        <p:txBody>
          <a:bodyPr anchor="t">
            <a:normAutofit/>
          </a:bodyPr>
          <a:lstStyle/>
          <a:p>
            <a:r>
              <a:rPr lang="en-US" sz="2400" b="1">
                <a:solidFill>
                  <a:schemeClr val="bg1"/>
                </a:solidFill>
              </a:rPr>
              <a:t>What are our strengths as a church?</a:t>
            </a:r>
          </a:p>
          <a:p>
            <a:endParaRPr lang="en-US" sz="2400" b="1">
              <a:solidFill>
                <a:schemeClr val="bg1"/>
              </a:solidFill>
            </a:endParaRPr>
          </a:p>
          <a:p>
            <a:r>
              <a:rPr lang="en-US" sz="2400" b="1">
                <a:solidFill>
                  <a:schemeClr val="bg1"/>
                </a:solidFill>
              </a:rPr>
              <a:t>What are we known for that we can help us accomplish our mission?</a:t>
            </a:r>
          </a:p>
          <a:p>
            <a:endParaRPr lang="en-US" sz="2400" b="1">
              <a:solidFill>
                <a:schemeClr val="bg1"/>
              </a:solidFill>
            </a:endParaRPr>
          </a:p>
          <a:p>
            <a:r>
              <a:rPr lang="en-US" sz="2400" b="1">
                <a:solidFill>
                  <a:schemeClr val="bg1"/>
                </a:solidFill>
              </a:rPr>
              <a:t>What are the good things that people say about our congregation?</a:t>
            </a:r>
          </a:p>
        </p:txBody>
      </p:sp>
    </p:spTree>
    <p:extLst>
      <p:ext uri="{BB962C8B-B14F-4D97-AF65-F5344CB8AC3E}">
        <p14:creationId xmlns:p14="http://schemas.microsoft.com/office/powerpoint/2010/main" val="1654416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ED4FF-64D4-8E4A-AFA6-CBE56688D976}"/>
              </a:ext>
            </a:extLst>
          </p:cNvPr>
          <p:cNvSpPr>
            <a:spLocks noGrp="1"/>
          </p:cNvSpPr>
          <p:nvPr>
            <p:ph type="title"/>
          </p:nvPr>
        </p:nvSpPr>
        <p:spPr>
          <a:xfrm>
            <a:off x="841249" y="365760"/>
            <a:ext cx="9912072" cy="1188404"/>
          </a:xfrm>
        </p:spPr>
        <p:txBody>
          <a:bodyPr>
            <a:normAutofit/>
          </a:bodyPr>
          <a:lstStyle/>
          <a:p>
            <a:r>
              <a:rPr lang="en-US" b="1" dirty="0"/>
              <a:t>SWOT Analysis: Weaknesses</a:t>
            </a:r>
          </a:p>
        </p:txBody>
      </p:sp>
      <p:sp>
        <p:nvSpPr>
          <p:cNvPr id="8" name="Freeform: Shape 7">
            <a:extLst>
              <a:ext uri="{FF2B5EF4-FFF2-40B4-BE49-F238E27FC236}">
                <a16:creationId xmlns:a16="http://schemas.microsoft.com/office/drawing/2014/main" id="{F0BC1D9E-4401-4EC0-88FD-ED103CB570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0670" y="2"/>
            <a:ext cx="1191330" cy="1511301"/>
          </a:xfrm>
          <a:custGeom>
            <a:avLst/>
            <a:gdLst>
              <a:gd name="connsiteX0" fmla="*/ 697617 w 1191330"/>
              <a:gd name="connsiteY0" fmla="*/ 0 h 1511301"/>
              <a:gd name="connsiteX1" fmla="*/ 1191330 w 1191330"/>
              <a:gd name="connsiteY1" fmla="*/ 0 h 1511301"/>
              <a:gd name="connsiteX2" fmla="*/ 1191330 w 1191330"/>
              <a:gd name="connsiteY2" fmla="*/ 1511301 h 1511301"/>
              <a:gd name="connsiteX3" fmla="*/ 0 w 1191330"/>
              <a:gd name="connsiteY3" fmla="*/ 1511301 h 1511301"/>
            </a:gdLst>
            <a:ahLst/>
            <a:cxnLst>
              <a:cxn ang="0">
                <a:pos x="connsiteX0" y="connsiteY0"/>
              </a:cxn>
              <a:cxn ang="0">
                <a:pos x="connsiteX1" y="connsiteY1"/>
              </a:cxn>
              <a:cxn ang="0">
                <a:pos x="connsiteX2" y="connsiteY2"/>
              </a:cxn>
              <a:cxn ang="0">
                <a:pos x="connsiteX3" y="connsiteY3"/>
              </a:cxn>
            </a:cxnLst>
            <a:rect l="l" t="t" r="r" b="b"/>
            <a:pathLst>
              <a:path w="1191330" h="1511301">
                <a:moveTo>
                  <a:pt x="697617" y="0"/>
                </a:moveTo>
                <a:lnTo>
                  <a:pt x="1191330" y="0"/>
                </a:lnTo>
                <a:lnTo>
                  <a:pt x="1191330" y="1511301"/>
                </a:lnTo>
                <a:lnTo>
                  <a:pt x="0" y="151130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6200B311-3585-4069-AAC6-CD443FA5B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3986" y="1690688"/>
            <a:ext cx="3668014" cy="5167312"/>
          </a:xfrm>
          <a:custGeom>
            <a:avLst/>
            <a:gdLst>
              <a:gd name="connsiteX0" fmla="*/ 2391664 w 3668014"/>
              <a:gd name="connsiteY0" fmla="*/ 0 h 5167312"/>
              <a:gd name="connsiteX1" fmla="*/ 3668014 w 3668014"/>
              <a:gd name="connsiteY1" fmla="*/ 0 h 5167312"/>
              <a:gd name="connsiteX2" fmla="*/ 3668014 w 3668014"/>
              <a:gd name="connsiteY2" fmla="*/ 5167312 h 5167312"/>
              <a:gd name="connsiteX3" fmla="*/ 0 w 3668014"/>
              <a:gd name="connsiteY3" fmla="*/ 5167312 h 5167312"/>
              <a:gd name="connsiteX4" fmla="*/ 2393879 w 3668014"/>
              <a:gd name="connsiteY4" fmla="*/ 952 h 5167312"/>
              <a:gd name="connsiteX5" fmla="*/ 2391664 w 3668014"/>
              <a:gd name="connsiteY5"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68014" h="5167312">
                <a:moveTo>
                  <a:pt x="2391664" y="0"/>
                </a:moveTo>
                <a:lnTo>
                  <a:pt x="3668014" y="0"/>
                </a:lnTo>
                <a:lnTo>
                  <a:pt x="3668014" y="5167312"/>
                </a:lnTo>
                <a:lnTo>
                  <a:pt x="0" y="5167312"/>
                </a:lnTo>
                <a:lnTo>
                  <a:pt x="2393879" y="952"/>
                </a:lnTo>
                <a:lnTo>
                  <a:pt x="2391664" y="952"/>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B0AAF7C9-094E-400C-A428-F6C2262F6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0688"/>
            <a:ext cx="10753320" cy="5167312"/>
          </a:xfrm>
          <a:custGeom>
            <a:avLst/>
            <a:gdLst>
              <a:gd name="connsiteX0" fmla="*/ 0 w 10753320"/>
              <a:gd name="connsiteY0" fmla="*/ 0 h 5167312"/>
              <a:gd name="connsiteX1" fmla="*/ 9680943 w 10753320"/>
              <a:gd name="connsiteY1" fmla="*/ 0 h 5167312"/>
              <a:gd name="connsiteX2" fmla="*/ 9680223 w 10753320"/>
              <a:gd name="connsiteY2" fmla="*/ 952 h 5167312"/>
              <a:gd name="connsiteX3" fmla="*/ 10753320 w 10753320"/>
              <a:gd name="connsiteY3" fmla="*/ 952 h 5167312"/>
              <a:gd name="connsiteX4" fmla="*/ 8359441 w 10753320"/>
              <a:gd name="connsiteY4" fmla="*/ 5167312 h 5167312"/>
              <a:gd name="connsiteX5" fmla="*/ 4821866 w 10753320"/>
              <a:gd name="connsiteY5" fmla="*/ 5167312 h 5167312"/>
              <a:gd name="connsiteX6" fmla="*/ 4821866 w 10753320"/>
              <a:gd name="connsiteY6" fmla="*/ 5166360 h 5167312"/>
              <a:gd name="connsiteX7" fmla="*/ 0 w 10753320"/>
              <a:gd name="connsiteY7" fmla="*/ 5166360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53320" h="5167312">
                <a:moveTo>
                  <a:pt x="0" y="0"/>
                </a:moveTo>
                <a:lnTo>
                  <a:pt x="9680943" y="0"/>
                </a:lnTo>
                <a:lnTo>
                  <a:pt x="9680223" y="952"/>
                </a:lnTo>
                <a:lnTo>
                  <a:pt x="10753320" y="952"/>
                </a:lnTo>
                <a:lnTo>
                  <a:pt x="8359441" y="5167312"/>
                </a:lnTo>
                <a:lnTo>
                  <a:pt x="4821866" y="5167312"/>
                </a:lnTo>
                <a:lnTo>
                  <a:pt x="4821866" y="5166360"/>
                </a:lnTo>
                <a:lnTo>
                  <a:pt x="0" y="5166360"/>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CC66869C-85BE-DE4D-AE17-1C1B08DEB91A}"/>
              </a:ext>
            </a:extLst>
          </p:cNvPr>
          <p:cNvSpPr>
            <a:spLocks noGrp="1"/>
          </p:cNvSpPr>
          <p:nvPr>
            <p:ph idx="1"/>
          </p:nvPr>
        </p:nvSpPr>
        <p:spPr>
          <a:xfrm>
            <a:off x="841248" y="2174358"/>
            <a:ext cx="7731642" cy="4045467"/>
          </a:xfrm>
        </p:spPr>
        <p:txBody>
          <a:bodyPr anchor="t">
            <a:normAutofit/>
          </a:bodyPr>
          <a:lstStyle/>
          <a:p>
            <a:r>
              <a:rPr lang="en-US" sz="2400" b="1">
                <a:solidFill>
                  <a:schemeClr val="bg1"/>
                </a:solidFill>
              </a:rPr>
              <a:t>What are the weaknesses within our structure, processes, systems, facilities, leadership, attendees, and church culture that may hinder us from accomplishing our mission?</a:t>
            </a:r>
          </a:p>
          <a:p>
            <a:endParaRPr lang="en-US" sz="2400" b="1">
              <a:solidFill>
                <a:schemeClr val="bg1"/>
              </a:solidFill>
            </a:endParaRPr>
          </a:p>
          <a:p>
            <a:r>
              <a:rPr lang="en-US" sz="2400" b="1">
                <a:solidFill>
                  <a:schemeClr val="bg1"/>
                </a:solidFill>
              </a:rPr>
              <a:t>What do we need to improve on in order to accomplish our mission?</a:t>
            </a:r>
          </a:p>
        </p:txBody>
      </p:sp>
    </p:spTree>
    <p:extLst>
      <p:ext uri="{BB962C8B-B14F-4D97-AF65-F5344CB8AC3E}">
        <p14:creationId xmlns:p14="http://schemas.microsoft.com/office/powerpoint/2010/main" val="2792822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ED4FF-64D4-8E4A-AFA6-CBE56688D976}"/>
              </a:ext>
            </a:extLst>
          </p:cNvPr>
          <p:cNvSpPr>
            <a:spLocks noGrp="1"/>
          </p:cNvSpPr>
          <p:nvPr>
            <p:ph type="title"/>
          </p:nvPr>
        </p:nvSpPr>
        <p:spPr>
          <a:xfrm>
            <a:off x="841249" y="365760"/>
            <a:ext cx="9912072" cy="1188404"/>
          </a:xfrm>
        </p:spPr>
        <p:txBody>
          <a:bodyPr>
            <a:normAutofit/>
          </a:bodyPr>
          <a:lstStyle/>
          <a:p>
            <a:r>
              <a:rPr lang="en-US" b="1" dirty="0"/>
              <a:t>SWOT Analysis: Opportunities</a:t>
            </a:r>
          </a:p>
        </p:txBody>
      </p:sp>
      <p:sp>
        <p:nvSpPr>
          <p:cNvPr id="8" name="Freeform: Shape 7">
            <a:extLst>
              <a:ext uri="{FF2B5EF4-FFF2-40B4-BE49-F238E27FC236}">
                <a16:creationId xmlns:a16="http://schemas.microsoft.com/office/drawing/2014/main" id="{F0BC1D9E-4401-4EC0-88FD-ED103CB570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0670" y="2"/>
            <a:ext cx="1191330" cy="1511301"/>
          </a:xfrm>
          <a:custGeom>
            <a:avLst/>
            <a:gdLst>
              <a:gd name="connsiteX0" fmla="*/ 697617 w 1191330"/>
              <a:gd name="connsiteY0" fmla="*/ 0 h 1511301"/>
              <a:gd name="connsiteX1" fmla="*/ 1191330 w 1191330"/>
              <a:gd name="connsiteY1" fmla="*/ 0 h 1511301"/>
              <a:gd name="connsiteX2" fmla="*/ 1191330 w 1191330"/>
              <a:gd name="connsiteY2" fmla="*/ 1511301 h 1511301"/>
              <a:gd name="connsiteX3" fmla="*/ 0 w 1191330"/>
              <a:gd name="connsiteY3" fmla="*/ 1511301 h 1511301"/>
            </a:gdLst>
            <a:ahLst/>
            <a:cxnLst>
              <a:cxn ang="0">
                <a:pos x="connsiteX0" y="connsiteY0"/>
              </a:cxn>
              <a:cxn ang="0">
                <a:pos x="connsiteX1" y="connsiteY1"/>
              </a:cxn>
              <a:cxn ang="0">
                <a:pos x="connsiteX2" y="connsiteY2"/>
              </a:cxn>
              <a:cxn ang="0">
                <a:pos x="connsiteX3" y="connsiteY3"/>
              </a:cxn>
            </a:cxnLst>
            <a:rect l="l" t="t" r="r" b="b"/>
            <a:pathLst>
              <a:path w="1191330" h="1511301">
                <a:moveTo>
                  <a:pt x="697617" y="0"/>
                </a:moveTo>
                <a:lnTo>
                  <a:pt x="1191330" y="0"/>
                </a:lnTo>
                <a:lnTo>
                  <a:pt x="1191330" y="1511301"/>
                </a:lnTo>
                <a:lnTo>
                  <a:pt x="0" y="151130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6200B311-3585-4069-AAC6-CD443FA5B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3986" y="1690688"/>
            <a:ext cx="3668014" cy="5167312"/>
          </a:xfrm>
          <a:custGeom>
            <a:avLst/>
            <a:gdLst>
              <a:gd name="connsiteX0" fmla="*/ 2391664 w 3668014"/>
              <a:gd name="connsiteY0" fmla="*/ 0 h 5167312"/>
              <a:gd name="connsiteX1" fmla="*/ 3668014 w 3668014"/>
              <a:gd name="connsiteY1" fmla="*/ 0 h 5167312"/>
              <a:gd name="connsiteX2" fmla="*/ 3668014 w 3668014"/>
              <a:gd name="connsiteY2" fmla="*/ 5167312 h 5167312"/>
              <a:gd name="connsiteX3" fmla="*/ 0 w 3668014"/>
              <a:gd name="connsiteY3" fmla="*/ 5167312 h 5167312"/>
              <a:gd name="connsiteX4" fmla="*/ 2393879 w 3668014"/>
              <a:gd name="connsiteY4" fmla="*/ 952 h 5167312"/>
              <a:gd name="connsiteX5" fmla="*/ 2391664 w 3668014"/>
              <a:gd name="connsiteY5"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68014" h="5167312">
                <a:moveTo>
                  <a:pt x="2391664" y="0"/>
                </a:moveTo>
                <a:lnTo>
                  <a:pt x="3668014" y="0"/>
                </a:lnTo>
                <a:lnTo>
                  <a:pt x="3668014" y="5167312"/>
                </a:lnTo>
                <a:lnTo>
                  <a:pt x="0" y="5167312"/>
                </a:lnTo>
                <a:lnTo>
                  <a:pt x="2393879" y="952"/>
                </a:lnTo>
                <a:lnTo>
                  <a:pt x="2391664" y="952"/>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B0AAF7C9-094E-400C-A428-F6C2262F6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0688"/>
            <a:ext cx="10753320" cy="5167312"/>
          </a:xfrm>
          <a:custGeom>
            <a:avLst/>
            <a:gdLst>
              <a:gd name="connsiteX0" fmla="*/ 0 w 10753320"/>
              <a:gd name="connsiteY0" fmla="*/ 0 h 5167312"/>
              <a:gd name="connsiteX1" fmla="*/ 9680943 w 10753320"/>
              <a:gd name="connsiteY1" fmla="*/ 0 h 5167312"/>
              <a:gd name="connsiteX2" fmla="*/ 9680223 w 10753320"/>
              <a:gd name="connsiteY2" fmla="*/ 952 h 5167312"/>
              <a:gd name="connsiteX3" fmla="*/ 10753320 w 10753320"/>
              <a:gd name="connsiteY3" fmla="*/ 952 h 5167312"/>
              <a:gd name="connsiteX4" fmla="*/ 8359441 w 10753320"/>
              <a:gd name="connsiteY4" fmla="*/ 5167312 h 5167312"/>
              <a:gd name="connsiteX5" fmla="*/ 4821866 w 10753320"/>
              <a:gd name="connsiteY5" fmla="*/ 5167312 h 5167312"/>
              <a:gd name="connsiteX6" fmla="*/ 4821866 w 10753320"/>
              <a:gd name="connsiteY6" fmla="*/ 5166360 h 5167312"/>
              <a:gd name="connsiteX7" fmla="*/ 0 w 10753320"/>
              <a:gd name="connsiteY7" fmla="*/ 5166360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53320" h="5167312">
                <a:moveTo>
                  <a:pt x="0" y="0"/>
                </a:moveTo>
                <a:lnTo>
                  <a:pt x="9680943" y="0"/>
                </a:lnTo>
                <a:lnTo>
                  <a:pt x="9680223" y="952"/>
                </a:lnTo>
                <a:lnTo>
                  <a:pt x="10753320" y="952"/>
                </a:lnTo>
                <a:lnTo>
                  <a:pt x="8359441" y="5167312"/>
                </a:lnTo>
                <a:lnTo>
                  <a:pt x="4821866" y="5167312"/>
                </a:lnTo>
                <a:lnTo>
                  <a:pt x="4821866" y="5166360"/>
                </a:lnTo>
                <a:lnTo>
                  <a:pt x="0" y="5166360"/>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CC66869C-85BE-DE4D-AE17-1C1B08DEB91A}"/>
              </a:ext>
            </a:extLst>
          </p:cNvPr>
          <p:cNvSpPr>
            <a:spLocks noGrp="1"/>
          </p:cNvSpPr>
          <p:nvPr>
            <p:ph idx="1"/>
          </p:nvPr>
        </p:nvSpPr>
        <p:spPr>
          <a:xfrm>
            <a:off x="841248" y="2174358"/>
            <a:ext cx="7731642" cy="4045467"/>
          </a:xfrm>
        </p:spPr>
        <p:txBody>
          <a:bodyPr anchor="t">
            <a:normAutofit/>
          </a:bodyPr>
          <a:lstStyle/>
          <a:p>
            <a:r>
              <a:rPr lang="en-US" sz="2400" b="1">
                <a:solidFill>
                  <a:schemeClr val="bg1"/>
                </a:solidFill>
              </a:rPr>
              <a:t>What opportunities do we have based on our strengths and weaknesses?</a:t>
            </a:r>
          </a:p>
          <a:p>
            <a:endParaRPr lang="en-US" sz="2400" b="1">
              <a:solidFill>
                <a:schemeClr val="bg1"/>
              </a:solidFill>
            </a:endParaRPr>
          </a:p>
          <a:p>
            <a:r>
              <a:rPr lang="en-US" sz="2400" b="1">
                <a:solidFill>
                  <a:schemeClr val="bg1"/>
                </a:solidFill>
              </a:rPr>
              <a:t>What should we do that we are not doing today in order to accomplish our mission?</a:t>
            </a:r>
          </a:p>
        </p:txBody>
      </p:sp>
    </p:spTree>
    <p:extLst>
      <p:ext uri="{BB962C8B-B14F-4D97-AF65-F5344CB8AC3E}">
        <p14:creationId xmlns:p14="http://schemas.microsoft.com/office/powerpoint/2010/main" val="39287356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ED4FF-64D4-8E4A-AFA6-CBE56688D976}"/>
              </a:ext>
            </a:extLst>
          </p:cNvPr>
          <p:cNvSpPr>
            <a:spLocks noGrp="1"/>
          </p:cNvSpPr>
          <p:nvPr>
            <p:ph type="title"/>
          </p:nvPr>
        </p:nvSpPr>
        <p:spPr>
          <a:xfrm>
            <a:off x="841249" y="365760"/>
            <a:ext cx="9912072" cy="1188404"/>
          </a:xfrm>
        </p:spPr>
        <p:txBody>
          <a:bodyPr>
            <a:normAutofit/>
          </a:bodyPr>
          <a:lstStyle/>
          <a:p>
            <a:r>
              <a:rPr lang="en-US" b="1" dirty="0"/>
              <a:t>SWOT Analysis: Threats</a:t>
            </a:r>
          </a:p>
        </p:txBody>
      </p:sp>
      <p:sp>
        <p:nvSpPr>
          <p:cNvPr id="8" name="Freeform: Shape 7">
            <a:extLst>
              <a:ext uri="{FF2B5EF4-FFF2-40B4-BE49-F238E27FC236}">
                <a16:creationId xmlns:a16="http://schemas.microsoft.com/office/drawing/2014/main" id="{F0BC1D9E-4401-4EC0-88FD-ED103CB570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0670" y="2"/>
            <a:ext cx="1191330" cy="1511301"/>
          </a:xfrm>
          <a:custGeom>
            <a:avLst/>
            <a:gdLst>
              <a:gd name="connsiteX0" fmla="*/ 697617 w 1191330"/>
              <a:gd name="connsiteY0" fmla="*/ 0 h 1511301"/>
              <a:gd name="connsiteX1" fmla="*/ 1191330 w 1191330"/>
              <a:gd name="connsiteY1" fmla="*/ 0 h 1511301"/>
              <a:gd name="connsiteX2" fmla="*/ 1191330 w 1191330"/>
              <a:gd name="connsiteY2" fmla="*/ 1511301 h 1511301"/>
              <a:gd name="connsiteX3" fmla="*/ 0 w 1191330"/>
              <a:gd name="connsiteY3" fmla="*/ 1511301 h 1511301"/>
            </a:gdLst>
            <a:ahLst/>
            <a:cxnLst>
              <a:cxn ang="0">
                <a:pos x="connsiteX0" y="connsiteY0"/>
              </a:cxn>
              <a:cxn ang="0">
                <a:pos x="connsiteX1" y="connsiteY1"/>
              </a:cxn>
              <a:cxn ang="0">
                <a:pos x="connsiteX2" y="connsiteY2"/>
              </a:cxn>
              <a:cxn ang="0">
                <a:pos x="connsiteX3" y="connsiteY3"/>
              </a:cxn>
            </a:cxnLst>
            <a:rect l="l" t="t" r="r" b="b"/>
            <a:pathLst>
              <a:path w="1191330" h="1511301">
                <a:moveTo>
                  <a:pt x="697617" y="0"/>
                </a:moveTo>
                <a:lnTo>
                  <a:pt x="1191330" y="0"/>
                </a:lnTo>
                <a:lnTo>
                  <a:pt x="1191330" y="1511301"/>
                </a:lnTo>
                <a:lnTo>
                  <a:pt x="0" y="151130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6200B311-3585-4069-AAC6-CD443FA5B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3986" y="1690688"/>
            <a:ext cx="3668014" cy="5167312"/>
          </a:xfrm>
          <a:custGeom>
            <a:avLst/>
            <a:gdLst>
              <a:gd name="connsiteX0" fmla="*/ 2391664 w 3668014"/>
              <a:gd name="connsiteY0" fmla="*/ 0 h 5167312"/>
              <a:gd name="connsiteX1" fmla="*/ 3668014 w 3668014"/>
              <a:gd name="connsiteY1" fmla="*/ 0 h 5167312"/>
              <a:gd name="connsiteX2" fmla="*/ 3668014 w 3668014"/>
              <a:gd name="connsiteY2" fmla="*/ 5167312 h 5167312"/>
              <a:gd name="connsiteX3" fmla="*/ 0 w 3668014"/>
              <a:gd name="connsiteY3" fmla="*/ 5167312 h 5167312"/>
              <a:gd name="connsiteX4" fmla="*/ 2393879 w 3668014"/>
              <a:gd name="connsiteY4" fmla="*/ 952 h 5167312"/>
              <a:gd name="connsiteX5" fmla="*/ 2391664 w 3668014"/>
              <a:gd name="connsiteY5"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68014" h="5167312">
                <a:moveTo>
                  <a:pt x="2391664" y="0"/>
                </a:moveTo>
                <a:lnTo>
                  <a:pt x="3668014" y="0"/>
                </a:lnTo>
                <a:lnTo>
                  <a:pt x="3668014" y="5167312"/>
                </a:lnTo>
                <a:lnTo>
                  <a:pt x="0" y="5167312"/>
                </a:lnTo>
                <a:lnTo>
                  <a:pt x="2393879" y="952"/>
                </a:lnTo>
                <a:lnTo>
                  <a:pt x="2391664" y="952"/>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B0AAF7C9-094E-400C-A428-F6C2262F6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0688"/>
            <a:ext cx="10753320" cy="5167312"/>
          </a:xfrm>
          <a:custGeom>
            <a:avLst/>
            <a:gdLst>
              <a:gd name="connsiteX0" fmla="*/ 0 w 10753320"/>
              <a:gd name="connsiteY0" fmla="*/ 0 h 5167312"/>
              <a:gd name="connsiteX1" fmla="*/ 9680943 w 10753320"/>
              <a:gd name="connsiteY1" fmla="*/ 0 h 5167312"/>
              <a:gd name="connsiteX2" fmla="*/ 9680223 w 10753320"/>
              <a:gd name="connsiteY2" fmla="*/ 952 h 5167312"/>
              <a:gd name="connsiteX3" fmla="*/ 10753320 w 10753320"/>
              <a:gd name="connsiteY3" fmla="*/ 952 h 5167312"/>
              <a:gd name="connsiteX4" fmla="*/ 8359441 w 10753320"/>
              <a:gd name="connsiteY4" fmla="*/ 5167312 h 5167312"/>
              <a:gd name="connsiteX5" fmla="*/ 4821866 w 10753320"/>
              <a:gd name="connsiteY5" fmla="*/ 5167312 h 5167312"/>
              <a:gd name="connsiteX6" fmla="*/ 4821866 w 10753320"/>
              <a:gd name="connsiteY6" fmla="*/ 5166360 h 5167312"/>
              <a:gd name="connsiteX7" fmla="*/ 0 w 10753320"/>
              <a:gd name="connsiteY7" fmla="*/ 5166360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53320" h="5167312">
                <a:moveTo>
                  <a:pt x="0" y="0"/>
                </a:moveTo>
                <a:lnTo>
                  <a:pt x="9680943" y="0"/>
                </a:lnTo>
                <a:lnTo>
                  <a:pt x="9680223" y="952"/>
                </a:lnTo>
                <a:lnTo>
                  <a:pt x="10753320" y="952"/>
                </a:lnTo>
                <a:lnTo>
                  <a:pt x="8359441" y="5167312"/>
                </a:lnTo>
                <a:lnTo>
                  <a:pt x="4821866" y="5167312"/>
                </a:lnTo>
                <a:lnTo>
                  <a:pt x="4821866" y="5166360"/>
                </a:lnTo>
                <a:lnTo>
                  <a:pt x="0" y="5166360"/>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CC66869C-85BE-DE4D-AE17-1C1B08DEB91A}"/>
              </a:ext>
            </a:extLst>
          </p:cNvPr>
          <p:cNvSpPr>
            <a:spLocks noGrp="1"/>
          </p:cNvSpPr>
          <p:nvPr>
            <p:ph idx="1"/>
          </p:nvPr>
        </p:nvSpPr>
        <p:spPr>
          <a:xfrm>
            <a:off x="841248" y="2174358"/>
            <a:ext cx="7731642" cy="4045467"/>
          </a:xfrm>
        </p:spPr>
        <p:txBody>
          <a:bodyPr anchor="t">
            <a:normAutofit/>
          </a:bodyPr>
          <a:lstStyle/>
          <a:p>
            <a:r>
              <a:rPr lang="en-US" sz="2400" b="1" dirty="0">
                <a:solidFill>
                  <a:schemeClr val="bg1"/>
                </a:solidFill>
              </a:rPr>
              <a:t>What are the issues, concerns, roadblocks, or barriers that threaten our mission? These could be internal or external.</a:t>
            </a:r>
          </a:p>
          <a:p>
            <a:endParaRPr lang="en-US" sz="2400" b="1" dirty="0">
              <a:solidFill>
                <a:schemeClr val="bg1"/>
              </a:solidFill>
            </a:endParaRPr>
          </a:p>
          <a:p>
            <a:r>
              <a:rPr lang="en-US" sz="2400" b="1" dirty="0">
                <a:solidFill>
                  <a:schemeClr val="bg1"/>
                </a:solidFill>
              </a:rPr>
              <a:t>What are the biggest barriers that could limit our growth and health as a church?</a:t>
            </a:r>
          </a:p>
          <a:p>
            <a:endParaRPr lang="en-US" sz="2400" b="1" dirty="0">
              <a:solidFill>
                <a:schemeClr val="bg1"/>
              </a:solidFill>
            </a:endParaRPr>
          </a:p>
          <a:p>
            <a:r>
              <a:rPr lang="en-US" sz="2400" b="1" dirty="0">
                <a:solidFill>
                  <a:schemeClr val="bg1"/>
                </a:solidFill>
              </a:rPr>
              <a:t>What are we doing that does not align with our mission, vision, and values? Could we eliminate or stop doing them?</a:t>
            </a:r>
          </a:p>
        </p:txBody>
      </p:sp>
    </p:spTree>
    <p:extLst>
      <p:ext uri="{BB962C8B-B14F-4D97-AF65-F5344CB8AC3E}">
        <p14:creationId xmlns:p14="http://schemas.microsoft.com/office/powerpoint/2010/main" val="17884596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376</TotalTime>
  <Words>597</Words>
  <Application>Microsoft Macintosh PowerPoint</Application>
  <PresentationFormat>Widescreen</PresentationFormat>
  <Paragraphs>56</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Emmanuel Apostolic Church</vt:lpstr>
      <vt:lpstr>Devotional</vt:lpstr>
      <vt:lpstr>Great Commandment, Great Commission</vt:lpstr>
      <vt:lpstr>Ground Rules</vt:lpstr>
      <vt:lpstr>Mission / Values Clarification</vt:lpstr>
      <vt:lpstr>SWOT Analysis: Strengths</vt:lpstr>
      <vt:lpstr>SWOT Analysis: Weaknesses</vt:lpstr>
      <vt:lpstr>SWOT Analysis: Opportunities</vt:lpstr>
      <vt:lpstr>SWOT Analysis: Threats</vt:lpstr>
      <vt:lpstr>Team culture and expectations</vt:lpstr>
      <vt:lpstr>Team culture and expectations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Emmanuel Apostolic Church</dc:title>
  <dc:creator>Ken Hensley</dc:creator>
  <cp:lastModifiedBy>Ken Hensley</cp:lastModifiedBy>
  <cp:revision>21</cp:revision>
  <dcterms:created xsi:type="dcterms:W3CDTF">2021-01-30T15:28:59Z</dcterms:created>
  <dcterms:modified xsi:type="dcterms:W3CDTF">2021-01-30T21:45:37Z</dcterms:modified>
</cp:coreProperties>
</file>